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74" r:id="rId2"/>
    <p:sldId id="256" r:id="rId3"/>
    <p:sldId id="257" r:id="rId4"/>
    <p:sldId id="258" r:id="rId5"/>
    <p:sldId id="262" r:id="rId6"/>
    <p:sldId id="263" r:id="rId7"/>
    <p:sldId id="264" r:id="rId8"/>
    <p:sldId id="265" r:id="rId9"/>
    <p:sldId id="259" r:id="rId10"/>
    <p:sldId id="260" r:id="rId11"/>
    <p:sldId id="261" r:id="rId12"/>
    <p:sldId id="266" r:id="rId13"/>
    <p:sldId id="273"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1" autoAdjust="0"/>
    <p:restoredTop sz="84375" autoAdjust="0"/>
  </p:normalViewPr>
  <p:slideViewPr>
    <p:cSldViewPr snapToGrid="0">
      <p:cViewPr varScale="1">
        <p:scale>
          <a:sx n="64" d="100"/>
          <a:sy n="64" d="100"/>
        </p:scale>
        <p:origin x="102" y="210"/>
      </p:cViewPr>
      <p:guideLst/>
    </p:cSldViewPr>
  </p:slideViewPr>
  <p:notesTextViewPr>
    <p:cViewPr>
      <p:scale>
        <a:sx n="1" d="1"/>
        <a:sy n="1" d="1"/>
      </p:scale>
      <p:origin x="0" y="0"/>
    </p:cViewPr>
  </p:notesTextViewPr>
  <p:sorterViewPr>
    <p:cViewPr>
      <p:scale>
        <a:sx n="100" d="100"/>
        <a:sy n="100" d="100"/>
      </p:scale>
      <p:origin x="0" y="-18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3796D6-085F-0643-B78C-CFE3F8861249}" type="doc">
      <dgm:prSet loTypeId="urn:microsoft.com/office/officeart/2005/8/layout/chevron1" loCatId="" qsTypeId="urn:microsoft.com/office/officeart/2005/8/quickstyle/simple4" qsCatId="simple" csTypeId="urn:microsoft.com/office/officeart/2005/8/colors/accent1_2" csCatId="accent1" phldr="1"/>
      <dgm:spPr/>
    </dgm:pt>
    <dgm:pt modelId="{C5140D68-39F5-B440-B25A-9D584F3D7C12}">
      <dgm:prSet phldrT="[Text]"/>
      <dgm:spPr>
        <a:solidFill>
          <a:schemeClr val="accent6">
            <a:lumMod val="75000"/>
          </a:schemeClr>
        </a:solidFill>
      </dgm:spPr>
      <dgm:t>
        <a:bodyPr/>
        <a:lstStyle/>
        <a:p>
          <a:r>
            <a:rPr lang="en-US" dirty="0" smtClean="0"/>
            <a:t>Interpret results</a:t>
          </a:r>
        </a:p>
        <a:p>
          <a:r>
            <a:rPr lang="en-US" dirty="0" smtClean="0"/>
            <a:t>Summarize results</a:t>
          </a:r>
        </a:p>
        <a:p>
          <a:r>
            <a:rPr lang="en-US" dirty="0" smtClean="0"/>
            <a:t>Visualize results</a:t>
          </a:r>
        </a:p>
        <a:p>
          <a:r>
            <a:rPr lang="en-US" dirty="0" smtClean="0"/>
            <a:t>Post-process results</a:t>
          </a:r>
        </a:p>
      </dgm:t>
    </dgm:pt>
    <dgm:pt modelId="{09E34D55-C1D1-8648-92E2-B1AA366ACD6E}" type="sibTrans" cxnId="{D3B7CA4B-98DB-274E-9A49-101C99DEBF7C}">
      <dgm:prSet/>
      <dgm:spPr/>
      <dgm:t>
        <a:bodyPr/>
        <a:lstStyle/>
        <a:p>
          <a:endParaRPr lang="en-US"/>
        </a:p>
      </dgm:t>
    </dgm:pt>
    <dgm:pt modelId="{12E66336-B5C7-EF4C-BF38-8F9F45F2D57E}" type="parTrans" cxnId="{D3B7CA4B-98DB-274E-9A49-101C99DEBF7C}">
      <dgm:prSet/>
      <dgm:spPr/>
      <dgm:t>
        <a:bodyPr/>
        <a:lstStyle/>
        <a:p>
          <a:endParaRPr lang="en-US"/>
        </a:p>
      </dgm:t>
    </dgm:pt>
    <dgm:pt modelId="{AC1D533C-FEE4-D34A-B097-B323B6FF0C56}">
      <dgm:prSet phldrT="[Text]"/>
      <dgm:spPr>
        <a:solidFill>
          <a:srgbClr val="800000"/>
        </a:solidFill>
      </dgm:spPr>
      <dgm:t>
        <a:bodyPr/>
        <a:lstStyle/>
        <a:p>
          <a:r>
            <a:rPr lang="en-US" dirty="0" smtClean="0"/>
            <a:t>Analyze data</a:t>
          </a:r>
        </a:p>
        <a:p>
          <a:r>
            <a:rPr lang="en-US" dirty="0" smtClean="0"/>
            <a:t>Process data</a:t>
          </a:r>
          <a:endParaRPr lang="en-US" dirty="0"/>
        </a:p>
      </dgm:t>
    </dgm:pt>
    <dgm:pt modelId="{F23DC25E-AD48-2D4B-88AA-8D570996AA73}" type="sibTrans" cxnId="{6849D566-60B3-B547-977E-6AB1CF5F1836}">
      <dgm:prSet/>
      <dgm:spPr/>
      <dgm:t>
        <a:bodyPr/>
        <a:lstStyle/>
        <a:p>
          <a:endParaRPr lang="en-US"/>
        </a:p>
      </dgm:t>
    </dgm:pt>
    <dgm:pt modelId="{E083078F-02D1-6B4B-9768-E464DF62B886}" type="parTrans" cxnId="{6849D566-60B3-B547-977E-6AB1CF5F1836}">
      <dgm:prSet/>
      <dgm:spPr/>
      <dgm:t>
        <a:bodyPr/>
        <a:lstStyle/>
        <a:p>
          <a:endParaRPr lang="en-US"/>
        </a:p>
      </dgm:t>
    </dgm:pt>
    <dgm:pt modelId="{17335C43-07FE-AA4A-9396-E5A67198A1EA}">
      <dgm:prSet phldrT="[Text]"/>
      <dgm:spPr>
        <a:solidFill>
          <a:schemeClr val="accent5">
            <a:lumMod val="75000"/>
          </a:schemeClr>
        </a:solidFill>
        <a:ln>
          <a:noFill/>
        </a:ln>
      </dgm:spPr>
      <dgm:t>
        <a:bodyPr/>
        <a:lstStyle/>
        <a:p>
          <a:r>
            <a:rPr lang="en-US" dirty="0" smtClean="0"/>
            <a:t>Clean data</a:t>
          </a:r>
        </a:p>
        <a:p>
          <a:r>
            <a:rPr lang="en-US" dirty="0" smtClean="0"/>
            <a:t>Integrate data</a:t>
          </a:r>
        </a:p>
        <a:p>
          <a:r>
            <a:rPr lang="en-US" dirty="0" smtClean="0"/>
            <a:t>Subset data</a:t>
          </a:r>
        </a:p>
        <a:p>
          <a:r>
            <a:rPr lang="en-US" dirty="0" smtClean="0"/>
            <a:t>Pre-process data</a:t>
          </a:r>
        </a:p>
      </dgm:t>
    </dgm:pt>
    <dgm:pt modelId="{633C0196-C682-D14F-BEA8-F10414CF6DD2}" type="sibTrans" cxnId="{71FD0F8B-3A42-AA49-9C36-4A3AACAF22F9}">
      <dgm:prSet/>
      <dgm:spPr/>
      <dgm:t>
        <a:bodyPr/>
        <a:lstStyle/>
        <a:p>
          <a:endParaRPr lang="en-US"/>
        </a:p>
      </dgm:t>
    </dgm:pt>
    <dgm:pt modelId="{A9306ADE-1497-C440-B059-ED6C46A8C890}" type="parTrans" cxnId="{71FD0F8B-3A42-AA49-9C36-4A3AACAF22F9}">
      <dgm:prSet/>
      <dgm:spPr/>
      <dgm:t>
        <a:bodyPr/>
        <a:lstStyle/>
        <a:p>
          <a:endParaRPr lang="en-US"/>
        </a:p>
      </dgm:t>
    </dgm:pt>
    <dgm:pt modelId="{88CA45DE-4BD8-4B4B-9D16-11DCD428D295}">
      <dgm:prSet phldrT="[Text]"/>
      <dgm:spPr>
        <a:solidFill>
          <a:schemeClr val="tx2">
            <a:lumMod val="50000"/>
          </a:schemeClr>
        </a:solidFill>
      </dgm:spPr>
      <dgm:t>
        <a:bodyPr/>
        <a:lstStyle/>
        <a:p>
          <a:r>
            <a:rPr lang="en-US" dirty="0" smtClean="0"/>
            <a:t>Find data </a:t>
          </a:r>
        </a:p>
        <a:p>
          <a:r>
            <a:rPr lang="en-US" dirty="0" smtClean="0"/>
            <a:t>Access data</a:t>
          </a:r>
        </a:p>
        <a:p>
          <a:r>
            <a:rPr lang="en-US" dirty="0" smtClean="0"/>
            <a:t>Acquire data</a:t>
          </a:r>
        </a:p>
        <a:p>
          <a:r>
            <a:rPr lang="en-US" dirty="0" smtClean="0"/>
            <a:t>Move data</a:t>
          </a:r>
          <a:endParaRPr lang="en-US" dirty="0"/>
        </a:p>
      </dgm:t>
    </dgm:pt>
    <dgm:pt modelId="{BB9BF35E-5B4C-4940-AF34-B634588675A1}" type="sibTrans" cxnId="{7AD052ED-CEAD-4A4D-AB97-C44E9161098E}">
      <dgm:prSet/>
      <dgm:spPr/>
      <dgm:t>
        <a:bodyPr/>
        <a:lstStyle/>
        <a:p>
          <a:endParaRPr lang="en-US"/>
        </a:p>
      </dgm:t>
    </dgm:pt>
    <dgm:pt modelId="{66A3CA6A-2087-824B-91CE-15B70B5CB23E}" type="parTrans" cxnId="{7AD052ED-CEAD-4A4D-AB97-C44E9161098E}">
      <dgm:prSet/>
      <dgm:spPr/>
      <dgm:t>
        <a:bodyPr/>
        <a:lstStyle/>
        <a:p>
          <a:endParaRPr lang="en-US"/>
        </a:p>
      </dgm:t>
    </dgm:pt>
    <dgm:pt modelId="{C98EAAB1-C606-234F-BBC9-3F323201DD3A}" type="pres">
      <dgm:prSet presAssocID="{353796D6-085F-0643-B78C-CFE3F8861249}" presName="Name0" presStyleCnt="0">
        <dgm:presLayoutVars>
          <dgm:dir/>
          <dgm:animLvl val="lvl"/>
          <dgm:resizeHandles val="exact"/>
        </dgm:presLayoutVars>
      </dgm:prSet>
      <dgm:spPr/>
    </dgm:pt>
    <dgm:pt modelId="{80583F9F-3C65-324F-9BCC-30DCBF1EA68F}" type="pres">
      <dgm:prSet presAssocID="{88CA45DE-4BD8-4B4B-9D16-11DCD428D295}" presName="parTxOnly" presStyleLbl="node1" presStyleIdx="0" presStyleCnt="4">
        <dgm:presLayoutVars>
          <dgm:chMax val="0"/>
          <dgm:chPref val="0"/>
          <dgm:bulletEnabled val="1"/>
        </dgm:presLayoutVars>
      </dgm:prSet>
      <dgm:spPr/>
      <dgm:t>
        <a:bodyPr/>
        <a:lstStyle/>
        <a:p>
          <a:endParaRPr lang="en-US"/>
        </a:p>
      </dgm:t>
    </dgm:pt>
    <dgm:pt modelId="{22A53C49-B8B4-3D4E-92E5-9710CB0A3C13}" type="pres">
      <dgm:prSet presAssocID="{BB9BF35E-5B4C-4940-AF34-B634588675A1}" presName="parTxOnlySpace" presStyleCnt="0"/>
      <dgm:spPr/>
    </dgm:pt>
    <dgm:pt modelId="{41BE9746-1D17-2540-8F40-93FF8344B057}" type="pres">
      <dgm:prSet presAssocID="{17335C43-07FE-AA4A-9396-E5A67198A1EA}" presName="parTxOnly" presStyleLbl="node1" presStyleIdx="1" presStyleCnt="4">
        <dgm:presLayoutVars>
          <dgm:chMax val="0"/>
          <dgm:chPref val="0"/>
          <dgm:bulletEnabled val="1"/>
        </dgm:presLayoutVars>
      </dgm:prSet>
      <dgm:spPr/>
      <dgm:t>
        <a:bodyPr/>
        <a:lstStyle/>
        <a:p>
          <a:endParaRPr lang="en-US"/>
        </a:p>
      </dgm:t>
    </dgm:pt>
    <dgm:pt modelId="{7C4C2781-1779-0C4B-ACB6-DE95BCF95EAC}" type="pres">
      <dgm:prSet presAssocID="{633C0196-C682-D14F-BEA8-F10414CF6DD2}" presName="parTxOnlySpace" presStyleCnt="0"/>
      <dgm:spPr/>
    </dgm:pt>
    <dgm:pt modelId="{A9D7A2E0-FC10-9641-A211-C1430C6059EF}" type="pres">
      <dgm:prSet presAssocID="{AC1D533C-FEE4-D34A-B097-B323B6FF0C56}" presName="parTxOnly" presStyleLbl="node1" presStyleIdx="2" presStyleCnt="4">
        <dgm:presLayoutVars>
          <dgm:chMax val="0"/>
          <dgm:chPref val="0"/>
          <dgm:bulletEnabled val="1"/>
        </dgm:presLayoutVars>
      </dgm:prSet>
      <dgm:spPr/>
      <dgm:t>
        <a:bodyPr/>
        <a:lstStyle/>
        <a:p>
          <a:endParaRPr lang="en-US"/>
        </a:p>
      </dgm:t>
    </dgm:pt>
    <dgm:pt modelId="{C582527B-8E90-AE49-A46F-E2369FD05B06}" type="pres">
      <dgm:prSet presAssocID="{F23DC25E-AD48-2D4B-88AA-8D570996AA73}" presName="parTxOnlySpace" presStyleCnt="0"/>
      <dgm:spPr/>
    </dgm:pt>
    <dgm:pt modelId="{66F9E37A-AA2B-7043-AC9A-E570507857F2}" type="pres">
      <dgm:prSet presAssocID="{C5140D68-39F5-B440-B25A-9D584F3D7C12}" presName="parTxOnly" presStyleLbl="node1" presStyleIdx="3" presStyleCnt="4">
        <dgm:presLayoutVars>
          <dgm:chMax val="0"/>
          <dgm:chPref val="0"/>
          <dgm:bulletEnabled val="1"/>
        </dgm:presLayoutVars>
      </dgm:prSet>
      <dgm:spPr/>
      <dgm:t>
        <a:bodyPr/>
        <a:lstStyle/>
        <a:p>
          <a:endParaRPr lang="en-US"/>
        </a:p>
      </dgm:t>
    </dgm:pt>
  </dgm:ptLst>
  <dgm:cxnLst>
    <dgm:cxn modelId="{E075949F-3758-4C6D-97BE-DCBE9855046C}" type="presOf" srcId="{17335C43-07FE-AA4A-9396-E5A67198A1EA}" destId="{41BE9746-1D17-2540-8F40-93FF8344B057}" srcOrd="0" destOrd="0" presId="urn:microsoft.com/office/officeart/2005/8/layout/chevron1"/>
    <dgm:cxn modelId="{71FD0F8B-3A42-AA49-9C36-4A3AACAF22F9}" srcId="{353796D6-085F-0643-B78C-CFE3F8861249}" destId="{17335C43-07FE-AA4A-9396-E5A67198A1EA}" srcOrd="1" destOrd="0" parTransId="{A9306ADE-1497-C440-B059-ED6C46A8C890}" sibTransId="{633C0196-C682-D14F-BEA8-F10414CF6DD2}"/>
    <dgm:cxn modelId="{D3B7CA4B-98DB-274E-9A49-101C99DEBF7C}" srcId="{353796D6-085F-0643-B78C-CFE3F8861249}" destId="{C5140D68-39F5-B440-B25A-9D584F3D7C12}" srcOrd="3" destOrd="0" parTransId="{12E66336-B5C7-EF4C-BF38-8F9F45F2D57E}" sibTransId="{09E34D55-C1D1-8648-92E2-B1AA366ACD6E}"/>
    <dgm:cxn modelId="{E74F39EC-7DF6-4ED0-8A9A-9DF493CECB5E}" type="presOf" srcId="{AC1D533C-FEE4-D34A-B097-B323B6FF0C56}" destId="{A9D7A2E0-FC10-9641-A211-C1430C6059EF}" srcOrd="0" destOrd="0" presId="urn:microsoft.com/office/officeart/2005/8/layout/chevron1"/>
    <dgm:cxn modelId="{5F92D030-A3A4-441D-A501-FDE50A32F07F}" type="presOf" srcId="{353796D6-085F-0643-B78C-CFE3F8861249}" destId="{C98EAAB1-C606-234F-BBC9-3F323201DD3A}" srcOrd="0" destOrd="0" presId="urn:microsoft.com/office/officeart/2005/8/layout/chevron1"/>
    <dgm:cxn modelId="{7AD052ED-CEAD-4A4D-AB97-C44E9161098E}" srcId="{353796D6-085F-0643-B78C-CFE3F8861249}" destId="{88CA45DE-4BD8-4B4B-9D16-11DCD428D295}" srcOrd="0" destOrd="0" parTransId="{66A3CA6A-2087-824B-91CE-15B70B5CB23E}" sibTransId="{BB9BF35E-5B4C-4940-AF34-B634588675A1}"/>
    <dgm:cxn modelId="{B98B7846-9A36-424C-9E3E-1DA3187D7083}" type="presOf" srcId="{88CA45DE-4BD8-4B4B-9D16-11DCD428D295}" destId="{80583F9F-3C65-324F-9BCC-30DCBF1EA68F}" srcOrd="0" destOrd="0" presId="urn:microsoft.com/office/officeart/2005/8/layout/chevron1"/>
    <dgm:cxn modelId="{3817E57A-AE8D-4616-8508-1E1D0356C38C}" type="presOf" srcId="{C5140D68-39F5-B440-B25A-9D584F3D7C12}" destId="{66F9E37A-AA2B-7043-AC9A-E570507857F2}" srcOrd="0" destOrd="0" presId="urn:microsoft.com/office/officeart/2005/8/layout/chevron1"/>
    <dgm:cxn modelId="{6849D566-60B3-B547-977E-6AB1CF5F1836}" srcId="{353796D6-085F-0643-B78C-CFE3F8861249}" destId="{AC1D533C-FEE4-D34A-B097-B323B6FF0C56}" srcOrd="2" destOrd="0" parTransId="{E083078F-02D1-6B4B-9768-E464DF62B886}" sibTransId="{F23DC25E-AD48-2D4B-88AA-8D570996AA73}"/>
    <dgm:cxn modelId="{DBEFFF9A-F4A1-416A-B185-87C59759D016}" type="presParOf" srcId="{C98EAAB1-C606-234F-BBC9-3F323201DD3A}" destId="{80583F9F-3C65-324F-9BCC-30DCBF1EA68F}" srcOrd="0" destOrd="0" presId="urn:microsoft.com/office/officeart/2005/8/layout/chevron1"/>
    <dgm:cxn modelId="{CB3C7B51-8E7C-4229-938D-AC52CAAAD884}" type="presParOf" srcId="{C98EAAB1-C606-234F-BBC9-3F323201DD3A}" destId="{22A53C49-B8B4-3D4E-92E5-9710CB0A3C13}" srcOrd="1" destOrd="0" presId="urn:microsoft.com/office/officeart/2005/8/layout/chevron1"/>
    <dgm:cxn modelId="{290EB2E5-7D6D-4457-9238-890E692F2C89}" type="presParOf" srcId="{C98EAAB1-C606-234F-BBC9-3F323201DD3A}" destId="{41BE9746-1D17-2540-8F40-93FF8344B057}" srcOrd="2" destOrd="0" presId="urn:microsoft.com/office/officeart/2005/8/layout/chevron1"/>
    <dgm:cxn modelId="{6D99D71E-5C8F-4BCF-AD6D-9A2A374342F0}" type="presParOf" srcId="{C98EAAB1-C606-234F-BBC9-3F323201DD3A}" destId="{7C4C2781-1779-0C4B-ACB6-DE95BCF95EAC}" srcOrd="3" destOrd="0" presId="urn:microsoft.com/office/officeart/2005/8/layout/chevron1"/>
    <dgm:cxn modelId="{03DEC9CD-E66F-4BEA-A34B-51CB1CA79F3D}" type="presParOf" srcId="{C98EAAB1-C606-234F-BBC9-3F323201DD3A}" destId="{A9D7A2E0-FC10-9641-A211-C1430C6059EF}" srcOrd="4" destOrd="0" presId="urn:microsoft.com/office/officeart/2005/8/layout/chevron1"/>
    <dgm:cxn modelId="{C6AC9BA7-DF91-4749-9591-BF0E8CCC31C7}" type="presParOf" srcId="{C98EAAB1-C606-234F-BBC9-3F323201DD3A}" destId="{C582527B-8E90-AE49-A46F-E2369FD05B06}" srcOrd="5" destOrd="0" presId="urn:microsoft.com/office/officeart/2005/8/layout/chevron1"/>
    <dgm:cxn modelId="{AA21E8EA-018A-4774-B7CF-CB064F938877}" type="presParOf" srcId="{C98EAAB1-C606-234F-BBC9-3F323201DD3A}" destId="{66F9E37A-AA2B-7043-AC9A-E570507857F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8D00B-2135-48A0-9106-07659BD14D09}" type="datetimeFigureOut">
              <a:rPr lang="en-US" smtClean="0"/>
              <a:t>2/27/2016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7902C-DC54-472D-94D7-2B135E12611F}" type="slidenum">
              <a:rPr lang="en-US" smtClean="0"/>
              <a:t>‹#›</a:t>
            </a:fld>
            <a:endParaRPr lang="en-US"/>
          </a:p>
        </p:txBody>
      </p:sp>
    </p:spTree>
    <p:extLst>
      <p:ext uri="{BB962C8B-B14F-4D97-AF65-F5344CB8AC3E}">
        <p14:creationId xmlns:p14="http://schemas.microsoft.com/office/powerpoint/2010/main" val="530097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57902C-DC54-472D-94D7-2B135E12611F}" type="slidenum">
              <a:rPr lang="en-US" smtClean="0"/>
              <a:t>2</a:t>
            </a:fld>
            <a:endParaRPr lang="en-US"/>
          </a:p>
        </p:txBody>
      </p:sp>
    </p:spTree>
    <p:extLst>
      <p:ext uri="{BB962C8B-B14F-4D97-AF65-F5344CB8AC3E}">
        <p14:creationId xmlns:p14="http://schemas.microsoft.com/office/powerpoint/2010/main" val="861085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57902C-DC54-472D-94D7-2B135E12611F}" type="slidenum">
              <a:rPr lang="en-US" smtClean="0"/>
              <a:t>14</a:t>
            </a:fld>
            <a:endParaRPr lang="en-US"/>
          </a:p>
        </p:txBody>
      </p:sp>
    </p:spTree>
    <p:extLst>
      <p:ext uri="{BB962C8B-B14F-4D97-AF65-F5344CB8AC3E}">
        <p14:creationId xmlns:p14="http://schemas.microsoft.com/office/powerpoint/2010/main" val="2088346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57902C-DC54-472D-94D7-2B135E12611F}" type="slidenum">
              <a:rPr lang="en-US" smtClean="0"/>
              <a:t>3</a:t>
            </a:fld>
            <a:endParaRPr lang="en-US"/>
          </a:p>
        </p:txBody>
      </p:sp>
    </p:spTree>
    <p:extLst>
      <p:ext uri="{BB962C8B-B14F-4D97-AF65-F5344CB8AC3E}">
        <p14:creationId xmlns:p14="http://schemas.microsoft.com/office/powerpoint/2010/main" val="3645780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determine the impact of high-frequency trading activity on financial markets, it is necessary to construct nanosecond resolution limit order books – records of all unexecuted orders to buy/sell stock at a specified price. Analysis provides evidence of quote stuffing: a manipulative practice that involves submitting a large number of orders with immediate cancellation to generate congestion. </a:t>
            </a:r>
          </a:p>
          <a:p>
            <a:r>
              <a:rPr lang="en-US" dirty="0" smtClean="0"/>
              <a:t>A limit order book.</a:t>
            </a:r>
            <a:r>
              <a:rPr lang="en-US" baseline="0" dirty="0" smtClean="0"/>
              <a:t> </a:t>
            </a:r>
          </a:p>
          <a:p>
            <a:r>
              <a:rPr lang="en-US" dirty="0" smtClean="0"/>
              <a:t>Time Weighted Quoted spread • Quoted spread = (best ask-best bid)/2 • Weighted by the time of the quote • Size Weighted Effective Spread • Effective spread • Buy: (Transaction price-midpoint of best bid and ask)*2 • Sell: (Midpoint of best bid and ask- Transaction price)*2 • Weighted by transaction size • Time weighted depth • Number of shares in the best bid and ask of the limit order book • Number of shares within 10 cents of the best bid and ask • Weighted by time</a:t>
            </a:r>
          </a:p>
          <a:p>
            <a:endParaRPr lang="en-US" dirty="0" smtClean="0"/>
          </a:p>
          <a:p>
            <a:pPr fontAlgn="base"/>
            <a:r>
              <a:rPr lang="en-US" sz="1200" b="1" i="0" kern="1200" dirty="0" smtClean="0">
                <a:solidFill>
                  <a:schemeClr val="tx1"/>
                </a:solidFill>
                <a:effectLst/>
                <a:latin typeface="+mn-lt"/>
                <a:ea typeface="+mn-ea"/>
                <a:cs typeface="+mn-cs"/>
              </a:rPr>
              <a:t>Sorting</a:t>
            </a:r>
          </a:p>
          <a:p>
            <a:pPr fontAlgn="base"/>
            <a:r>
              <a:rPr lang="en-US" sz="1200" b="0" i="0" kern="1200" dirty="0" smtClean="0">
                <a:solidFill>
                  <a:schemeClr val="tx1"/>
                </a:solidFill>
                <a:effectLst/>
                <a:latin typeface="+mn-lt"/>
                <a:ea typeface="+mn-ea"/>
                <a:cs typeface="+mn-cs"/>
              </a:rPr>
              <a:t>When sorting a single whole human genome, upwards of 800 temporary files are generated, totaling up to 150 GB per genome. These files are repeatedly opened, read, written, and closed, imposing demanding IO performance. To fully utilize the sixteen CPU cores on each node, a single compute node must be capable of processing 2.4 TB of intermediate data spread across over 10,000 files. we utilized 2 “</a:t>
            </a:r>
            <a:r>
              <a:rPr lang="en-US" sz="1200" b="0" i="0" kern="1200" dirty="0" err="1" smtClean="0">
                <a:solidFill>
                  <a:schemeClr val="tx1"/>
                </a:solidFill>
                <a:effectLst/>
                <a:latin typeface="+mn-lt"/>
                <a:ea typeface="+mn-ea"/>
                <a:cs typeface="+mn-cs"/>
              </a:rPr>
              <a:t>BigFlash</a:t>
            </a:r>
            <a:r>
              <a:rPr lang="en-US" sz="1200" b="0" i="0" kern="1200" dirty="0" smtClean="0">
                <a:solidFill>
                  <a:schemeClr val="tx1"/>
                </a:solidFill>
                <a:effectLst/>
                <a:latin typeface="+mn-lt"/>
                <a:ea typeface="+mn-ea"/>
                <a:cs typeface="+mn-cs"/>
              </a:rPr>
              <a:t>” nodes, each with 4.4 TB of SSD flash storage.</a:t>
            </a:r>
          </a:p>
          <a:p>
            <a:pPr fontAlgn="base"/>
            <a:r>
              <a:rPr lang="en-US" sz="1200" b="1" i="0" kern="1200" dirty="0" smtClean="0">
                <a:solidFill>
                  <a:schemeClr val="tx1"/>
                </a:solidFill>
                <a:effectLst/>
                <a:latin typeface="+mn-lt"/>
                <a:ea typeface="+mn-ea"/>
                <a:cs typeface="+mn-cs"/>
              </a:rPr>
              <a:t>Realignment/Recalibration</a:t>
            </a:r>
          </a:p>
          <a:p>
            <a:pPr fontAlgn="base"/>
            <a:r>
              <a:rPr lang="en-US" sz="1200" b="0" i="0" kern="1200" dirty="0" smtClean="0">
                <a:solidFill>
                  <a:schemeClr val="tx1"/>
                </a:solidFill>
                <a:effectLst/>
                <a:latin typeface="+mn-lt"/>
                <a:ea typeface="+mn-ea"/>
                <a:cs typeface="+mn-cs"/>
              </a:rPr>
              <a:t>When running, we allotted ~8 GB of memory per genome, allowing us to process 8 samples on a 64 GB node. Thus, 2 cores were designated for each instance of </a:t>
            </a:r>
            <a:r>
              <a:rPr lang="en-US" sz="1200" b="0" i="1" kern="1200" dirty="0" err="1" smtClean="0">
                <a:solidFill>
                  <a:schemeClr val="tx1"/>
                </a:solidFill>
                <a:effectLst/>
                <a:latin typeface="+mn-lt"/>
                <a:ea typeface="+mn-ea"/>
                <a:cs typeface="+mn-cs"/>
              </a:rPr>
              <a:t>MarkDuplicates</a:t>
            </a:r>
            <a:r>
              <a:rPr lang="en-US" sz="1200" b="0" i="0" kern="1200" dirty="0" smtClean="0">
                <a:solidFill>
                  <a:schemeClr val="tx1"/>
                </a:solidFill>
                <a:effectLst/>
                <a:latin typeface="+mn-lt"/>
                <a:ea typeface="+mn-ea"/>
                <a:cs typeface="+mn-cs"/>
              </a:rPr>
              <a:t>. This approach prevented the possibility of multiple job submissions exceeding the available memory and causing run errors. The </a:t>
            </a:r>
            <a:r>
              <a:rPr lang="en-US" sz="1200" b="0" i="1" kern="1200" dirty="0" err="1" smtClean="0">
                <a:solidFill>
                  <a:schemeClr val="tx1"/>
                </a:solidFill>
                <a:effectLst/>
                <a:latin typeface="+mn-lt"/>
                <a:ea typeface="+mn-ea"/>
                <a:cs typeface="+mn-cs"/>
              </a:rPr>
              <a:t>RealignerTargetCreator</a:t>
            </a:r>
            <a:r>
              <a:rPr lang="en-US" sz="1200" b="0" i="0" kern="1200" dirty="0" smtClean="0">
                <a:solidFill>
                  <a:schemeClr val="tx1"/>
                </a:solidFill>
                <a:effectLst/>
                <a:latin typeface="+mn-lt"/>
                <a:ea typeface="+mn-ea"/>
                <a:cs typeface="+mn-cs"/>
              </a:rPr>
              <a:t> step was similarly designated 8 GB of memory per genome and </a:t>
            </a:r>
            <a:r>
              <a:rPr lang="en-US" sz="1200" b="0" i="1" kern="1200" dirty="0" err="1" smtClean="0">
                <a:solidFill>
                  <a:schemeClr val="tx1"/>
                </a:solidFill>
                <a:effectLst/>
                <a:latin typeface="+mn-lt"/>
                <a:ea typeface="+mn-ea"/>
                <a:cs typeface="+mn-cs"/>
              </a:rPr>
              <a:t>IndelRealigner</a:t>
            </a:r>
            <a:r>
              <a:rPr lang="en-US" sz="1200" b="0" i="0" kern="1200" dirty="0" smtClean="0">
                <a:solidFill>
                  <a:schemeClr val="tx1"/>
                </a:solidFill>
                <a:effectLst/>
                <a:latin typeface="+mn-lt"/>
                <a:ea typeface="+mn-ea"/>
                <a:cs typeface="+mn-cs"/>
              </a:rPr>
              <a:t> steps utilized 12 GB of memory per genome, so 8 and 5 samples were run on a single node, respectively. This approach prevented memory allocation errors arising from memory exhaustion. </a:t>
            </a:r>
            <a:r>
              <a:rPr lang="en-US" sz="1200" b="0" i="1" kern="1200" dirty="0" err="1" smtClean="0">
                <a:solidFill>
                  <a:schemeClr val="tx1"/>
                </a:solidFill>
                <a:effectLst/>
                <a:latin typeface="+mn-lt"/>
                <a:ea typeface="+mn-ea"/>
                <a:cs typeface="+mn-cs"/>
              </a:rPr>
              <a:t>BaseRecalibrator</a:t>
            </a:r>
            <a:r>
              <a:rPr lang="en-US" sz="1200" b="0" i="0" kern="1200" dirty="0" smtClean="0">
                <a:solidFill>
                  <a:schemeClr val="tx1"/>
                </a:solidFill>
                <a:effectLst/>
                <a:latin typeface="+mn-lt"/>
                <a:ea typeface="+mn-ea"/>
                <a:cs typeface="+mn-cs"/>
              </a:rPr>
              <a:t>, on the other hand, could be run in parallel and was multithreaded to 8 cores per genome. Finally, </a:t>
            </a:r>
            <a:r>
              <a:rPr lang="en-US" sz="1200" b="0" i="1" kern="1200" dirty="0" err="1" smtClean="0">
                <a:solidFill>
                  <a:schemeClr val="tx1"/>
                </a:solidFill>
                <a:effectLst/>
                <a:latin typeface="+mn-lt"/>
                <a:ea typeface="+mn-ea"/>
                <a:cs typeface="+mn-cs"/>
              </a:rPr>
              <a:t>PrintReads</a:t>
            </a:r>
            <a:r>
              <a:rPr lang="en-US" sz="1200" b="0" i="0" kern="1200" dirty="0" smtClean="0">
                <a:solidFill>
                  <a:schemeClr val="tx1"/>
                </a:solidFill>
                <a:effectLst/>
                <a:latin typeface="+mn-lt"/>
                <a:ea typeface="+mn-ea"/>
                <a:cs typeface="+mn-cs"/>
              </a:rPr>
              <a:t> was run in parallel over 8 or 16 cores. When we established that specifying 16 computing threads yielded no performance increase, subsequent jobs were multithreaded over 8 cores </a:t>
            </a:r>
          </a:p>
          <a:p>
            <a:pPr fontAlgn="base"/>
            <a:r>
              <a:rPr lang="en-US" sz="1200" b="0" i="0" kern="1200" dirty="0" smtClean="0">
                <a:solidFill>
                  <a:schemeClr val="tx1"/>
                </a:solidFill>
                <a:effectLst/>
                <a:latin typeface="+mn-lt"/>
                <a:ea typeface="+mn-ea"/>
                <a:cs typeface="+mn-cs"/>
              </a:rPr>
              <a:t>Given the extraordinary amount of data being processed and generated, </a:t>
            </a:r>
            <a:r>
              <a:rPr lang="en-US" sz="1200" b="1" i="0" kern="1200" dirty="0" smtClean="0">
                <a:solidFill>
                  <a:schemeClr val="tx1"/>
                </a:solidFill>
                <a:effectLst/>
                <a:latin typeface="+mn-lt"/>
                <a:ea typeface="+mn-ea"/>
                <a:cs typeface="+mn-cs"/>
              </a:rPr>
              <a:t>it is important to remove large, intermediate files after subsequent processing </a:t>
            </a:r>
            <a:r>
              <a:rPr lang="en-US" sz="1200" b="0" i="0" kern="1200" dirty="0" smtClean="0">
                <a:solidFill>
                  <a:schemeClr val="tx1"/>
                </a:solidFill>
                <a:effectLst/>
                <a:latin typeface="+mn-lt"/>
                <a:ea typeface="+mn-ea"/>
                <a:cs typeface="+mn-cs"/>
              </a:rPr>
              <a:t>has been completed to minimize required storage resources. </a:t>
            </a:r>
          </a:p>
          <a:p>
            <a:endParaRPr lang="en-US" dirty="0"/>
          </a:p>
        </p:txBody>
      </p:sp>
      <p:sp>
        <p:nvSpPr>
          <p:cNvPr id="4" name="Slide Number Placeholder 3"/>
          <p:cNvSpPr>
            <a:spLocks noGrp="1"/>
          </p:cNvSpPr>
          <p:nvPr>
            <p:ph type="sldNum" sz="quarter" idx="10"/>
          </p:nvPr>
        </p:nvSpPr>
        <p:spPr/>
        <p:txBody>
          <a:bodyPr/>
          <a:lstStyle/>
          <a:p>
            <a:fld id="{B857902C-DC54-472D-94D7-2B135E12611F}" type="slidenum">
              <a:rPr lang="en-US" smtClean="0"/>
              <a:t>4</a:t>
            </a:fld>
            <a:endParaRPr lang="en-US"/>
          </a:p>
        </p:txBody>
      </p:sp>
    </p:spTree>
    <p:extLst>
      <p:ext uri="{BB962C8B-B14F-4D97-AF65-F5344CB8AC3E}">
        <p14:creationId xmlns:p14="http://schemas.microsoft.com/office/powerpoint/2010/main" val="1415695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000090"/>
                </a:solidFill>
              </a:rPr>
              <a:t>Definition of data</a:t>
            </a:r>
            <a:r>
              <a:rPr lang="en-US" baseline="0" dirty="0" smtClean="0">
                <a:solidFill>
                  <a:srgbClr val="000090"/>
                </a:solidFill>
              </a:rPr>
              <a:t> science is changing with big data and access to on demand computing. </a:t>
            </a:r>
            <a:endParaRPr lang="en-US" dirty="0" smtClean="0">
              <a:solidFill>
                <a:srgbClr val="000090"/>
              </a:solidFill>
            </a:endParaRPr>
          </a:p>
        </p:txBody>
      </p:sp>
      <p:sp>
        <p:nvSpPr>
          <p:cNvPr id="4" name="Slide Number Placeholder 3"/>
          <p:cNvSpPr>
            <a:spLocks noGrp="1"/>
          </p:cNvSpPr>
          <p:nvPr>
            <p:ph type="sldNum" sz="quarter" idx="10"/>
          </p:nvPr>
        </p:nvSpPr>
        <p:spPr>
          <a:xfrm>
            <a:off x="4107619" y="9059160"/>
            <a:ext cx="3142403" cy="476885"/>
          </a:xfrm>
          <a:prstGeom prst="rect">
            <a:avLst/>
          </a:prstGeom>
        </p:spPr>
        <p:txBody>
          <a:bodyPr lIns="95939" tIns="47969" rIns="95939" bIns="47969"/>
          <a:lstStyle/>
          <a:p>
            <a:fld id="{75DDE11D-7472-2742-980D-24CAF024A78A}" type="slidenum">
              <a:rPr lang="en-US" smtClean="0"/>
              <a:t>5</a:t>
            </a:fld>
            <a:endParaRPr lang="en-US"/>
          </a:p>
        </p:txBody>
      </p:sp>
    </p:spTree>
    <p:extLst>
      <p:ext uri="{BB962C8B-B14F-4D97-AF65-F5344CB8AC3E}">
        <p14:creationId xmlns:p14="http://schemas.microsoft.com/office/powerpoint/2010/main" val="385747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07619" y="9059160"/>
            <a:ext cx="3142403" cy="476885"/>
          </a:xfrm>
          <a:prstGeom prst="rect">
            <a:avLst/>
          </a:prstGeom>
        </p:spPr>
        <p:txBody>
          <a:bodyPr lIns="95939" tIns="47969" rIns="95939" bIns="47969"/>
          <a:lstStyle/>
          <a:p>
            <a:fld id="{75DDE11D-7472-2742-980D-24CAF024A78A}" type="slidenum">
              <a:rPr lang="en-US" smtClean="0"/>
              <a:t>6</a:t>
            </a:fld>
            <a:endParaRPr lang="en-US"/>
          </a:p>
        </p:txBody>
      </p:sp>
    </p:spTree>
    <p:extLst>
      <p:ext uri="{BB962C8B-B14F-4D97-AF65-F5344CB8AC3E}">
        <p14:creationId xmlns:p14="http://schemas.microsoft.com/office/powerpoint/2010/main" val="1978165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LIDAR</a:t>
            </a:r>
            <a:r>
              <a:rPr lang="en-US" baseline="0" dirty="0" smtClean="0"/>
              <a:t> – Light Detection and Ranging </a:t>
            </a:r>
            <a:r>
              <a:rPr lang="en-US" b="1" dirty="0" smtClean="0"/>
              <a:t>is a remote sensing method used to examine the surface of the Earth.</a:t>
            </a:r>
          </a:p>
          <a:p>
            <a:endParaRPr lang="en-US" baseline="0" dirty="0" smtClean="0"/>
          </a:p>
          <a:p>
            <a:r>
              <a:rPr lang="en-US" baseline="0" dirty="0" smtClean="0"/>
              <a:t>DELPHI </a:t>
            </a:r>
            <a:r>
              <a:rPr lang="en-US" b="1" dirty="0" smtClean="0"/>
              <a:t>Data E-platform Leveraged for Patient Empowerment and Population Health Improvement (DELPHI)</a:t>
            </a:r>
            <a:r>
              <a:rPr lang="en-US" dirty="0" smtClean="0"/>
              <a:t>, </a:t>
            </a:r>
            <a:endParaRPr lang="en-US" dirty="0"/>
          </a:p>
        </p:txBody>
      </p:sp>
      <p:sp>
        <p:nvSpPr>
          <p:cNvPr id="4" name="Slide Number Placeholder 3"/>
          <p:cNvSpPr>
            <a:spLocks noGrp="1"/>
          </p:cNvSpPr>
          <p:nvPr>
            <p:ph type="sldNum" sz="quarter" idx="10"/>
          </p:nvPr>
        </p:nvSpPr>
        <p:spPr/>
        <p:txBody>
          <a:bodyPr/>
          <a:lstStyle/>
          <a:p>
            <a:fld id="{B857902C-DC54-472D-94D7-2B135E12611F}" type="slidenum">
              <a:rPr lang="en-US" smtClean="0"/>
              <a:t>8</a:t>
            </a:fld>
            <a:endParaRPr lang="en-US"/>
          </a:p>
        </p:txBody>
      </p:sp>
    </p:spTree>
    <p:extLst>
      <p:ext uri="{BB962C8B-B14F-4D97-AF65-F5344CB8AC3E}">
        <p14:creationId xmlns:p14="http://schemas.microsoft.com/office/powerpoint/2010/main" val="93616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DDP pattern defines its execution semantics, i.e., how data is partitioned and processed by the pattern. This clear definition enables decoupling between a DDP pattern and its execution engine. To execute DDP workflows on different DDP execution engines, we have implemented a DDP director in Kepler. Currently, this director can execute DDP workflows with either Hadoop or Stratosphere. </a:t>
            </a:r>
          </a:p>
          <a:p>
            <a:endParaRPr lang="en-US" dirty="0" smtClean="0"/>
          </a:p>
          <a:p>
            <a:r>
              <a:rPr lang="en-US" dirty="0" smtClean="0"/>
              <a:t>For DDP actors containing a sub-workflow, the Kepler engine is called with the partitioned data to process sub-workflows in the Stratosphere jobs.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857902C-DC54-472D-94D7-2B135E12611F}" type="slidenum">
              <a:rPr lang="en-US" smtClean="0"/>
              <a:t>9</a:t>
            </a:fld>
            <a:endParaRPr lang="en-US"/>
          </a:p>
        </p:txBody>
      </p:sp>
    </p:spTree>
    <p:extLst>
      <p:ext uri="{BB962C8B-B14F-4D97-AF65-F5344CB8AC3E}">
        <p14:creationId xmlns:p14="http://schemas.microsoft.com/office/powerpoint/2010/main" val="497704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07619" y="9059160"/>
            <a:ext cx="3142403" cy="476885"/>
          </a:xfrm>
          <a:prstGeom prst="rect">
            <a:avLst/>
          </a:prstGeom>
        </p:spPr>
        <p:txBody>
          <a:bodyPr lIns="95939" tIns="47969" rIns="95939" bIns="47969"/>
          <a:lstStyle/>
          <a:p>
            <a:fld id="{C74DA22A-87F5-9C4A-BE92-47DF0DD76ACB}" type="slidenum">
              <a:rPr lang="en-US" smtClean="0"/>
              <a:t>10</a:t>
            </a:fld>
            <a:endParaRPr lang="en-US"/>
          </a:p>
        </p:txBody>
      </p:sp>
    </p:spTree>
    <p:extLst>
      <p:ext uri="{BB962C8B-B14F-4D97-AF65-F5344CB8AC3E}">
        <p14:creationId xmlns:p14="http://schemas.microsoft.com/office/powerpoint/2010/main" val="155464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57902C-DC54-472D-94D7-2B135E12611F}" type="slidenum">
              <a:rPr lang="en-US" smtClean="0"/>
              <a:t>13</a:t>
            </a:fld>
            <a:endParaRPr lang="en-US"/>
          </a:p>
        </p:txBody>
      </p:sp>
    </p:spTree>
    <p:extLst>
      <p:ext uri="{BB962C8B-B14F-4D97-AF65-F5344CB8AC3E}">
        <p14:creationId xmlns:p14="http://schemas.microsoft.com/office/powerpoint/2010/main" val="3479689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2/27/2016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23.png"/><Relationship Id="rId18" Type="http://schemas.openxmlformats.org/officeDocument/2006/relationships/image" Target="../media/image51.png"/><Relationship Id="rId3" Type="http://schemas.openxmlformats.org/officeDocument/2006/relationships/image" Target="../media/image42.png"/><Relationship Id="rId21" Type="http://schemas.openxmlformats.org/officeDocument/2006/relationships/image" Target="../media/image54.jpg"/><Relationship Id="rId7" Type="http://schemas.openxmlformats.org/officeDocument/2006/relationships/image" Target="../media/image45.png"/><Relationship Id="rId12" Type="http://schemas.openxmlformats.org/officeDocument/2006/relationships/image" Target="../media/image49.jpeg"/><Relationship Id="rId17" Type="http://schemas.openxmlformats.org/officeDocument/2006/relationships/image" Target="../media/image50.png"/><Relationship Id="rId2" Type="http://schemas.openxmlformats.org/officeDocument/2006/relationships/notesSlide" Target="../notesSlides/notesSlide8.xml"/><Relationship Id="rId16" Type="http://schemas.openxmlformats.org/officeDocument/2006/relationships/image" Target="../media/image35.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8.jpeg"/><Relationship Id="rId11" Type="http://schemas.microsoft.com/office/2007/relationships/hdphoto" Target="../media/hdphoto1.wdp"/><Relationship Id="rId5" Type="http://schemas.openxmlformats.org/officeDocument/2006/relationships/image" Target="../media/image44.png"/><Relationship Id="rId15" Type="http://schemas.openxmlformats.org/officeDocument/2006/relationships/image" Target="../media/image20.png"/><Relationship Id="rId23" Type="http://schemas.openxmlformats.org/officeDocument/2006/relationships/image" Target="../media/image56.jpg"/><Relationship Id="rId10" Type="http://schemas.openxmlformats.org/officeDocument/2006/relationships/image" Target="../media/image48.png"/><Relationship Id="rId19" Type="http://schemas.openxmlformats.org/officeDocument/2006/relationships/image" Target="../media/image52.png"/><Relationship Id="rId4" Type="http://schemas.openxmlformats.org/officeDocument/2006/relationships/image" Target="../media/image43.jpeg"/><Relationship Id="rId9" Type="http://schemas.openxmlformats.org/officeDocument/2006/relationships/image" Target="../media/image47.png"/><Relationship Id="rId14" Type="http://schemas.openxmlformats.org/officeDocument/2006/relationships/image" Target="../media/image18.png"/><Relationship Id="rId22" Type="http://schemas.openxmlformats.org/officeDocument/2006/relationships/image" Target="../media/image55.jp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day Introductory Workshop on Big Data Methods (on HPC)</a:t>
            </a:r>
            <a:endParaRPr lang="en-US" dirty="0"/>
          </a:p>
        </p:txBody>
      </p:sp>
      <p:sp>
        <p:nvSpPr>
          <p:cNvPr id="3" name="Content Placeholder 2"/>
          <p:cNvSpPr>
            <a:spLocks noGrp="1"/>
          </p:cNvSpPr>
          <p:nvPr>
            <p:ph idx="1"/>
          </p:nvPr>
        </p:nvSpPr>
        <p:spPr/>
        <p:txBody>
          <a:bodyPr>
            <a:normAutofit fontScale="77500" lnSpcReduction="20000"/>
          </a:bodyPr>
          <a:lstStyle/>
          <a:p>
            <a:r>
              <a:rPr lang="en-US" b="1" dirty="0"/>
              <a:t>MORNING </a:t>
            </a:r>
            <a:r>
              <a:rPr lang="en-US" dirty="0"/>
              <a:t> </a:t>
            </a:r>
          </a:p>
          <a:p>
            <a:r>
              <a:rPr lang="en-US" dirty="0"/>
              <a:t>Introduction of San Diego Supercomputer Center - Data Science </a:t>
            </a:r>
            <a:r>
              <a:rPr lang="en-US" dirty="0" smtClean="0"/>
              <a:t>(and HPC)</a:t>
            </a:r>
            <a:r>
              <a:rPr lang="en-US" dirty="0"/>
              <a:t>   </a:t>
            </a:r>
          </a:p>
          <a:p>
            <a:r>
              <a:rPr lang="en-US" dirty="0"/>
              <a:t>Introduction to SDSC HPC Systems - Comet and Gordon hardware (including simple hands-on job submission) </a:t>
            </a:r>
          </a:p>
          <a:p>
            <a:r>
              <a:rPr lang="en-US" dirty="0"/>
              <a:t>Introduction to Python  </a:t>
            </a:r>
          </a:p>
          <a:p>
            <a:r>
              <a:rPr lang="en-US" dirty="0"/>
              <a:t>Big Picture of Data Science Approaches and Tools </a:t>
            </a:r>
          </a:p>
          <a:p>
            <a:r>
              <a:rPr lang="en-US" dirty="0"/>
              <a:t>Description of Hadoop (including hands on with Hadoop) </a:t>
            </a:r>
          </a:p>
          <a:p>
            <a:r>
              <a:rPr lang="en-US" b="1" dirty="0"/>
              <a:t>AFTERNOON</a:t>
            </a:r>
            <a:r>
              <a:rPr lang="en-US" dirty="0"/>
              <a:t> </a:t>
            </a:r>
          </a:p>
          <a:p>
            <a:r>
              <a:rPr lang="en-US" dirty="0"/>
              <a:t>Introductory Spark for Scientific Computing (including hands on with Spark) </a:t>
            </a:r>
          </a:p>
          <a:p>
            <a:r>
              <a:rPr lang="en-US" dirty="0"/>
              <a:t>Introduction of MongoDB with </a:t>
            </a:r>
            <a:r>
              <a:rPr lang="en-US" dirty="0" err="1"/>
              <a:t>Pymongo</a:t>
            </a:r>
            <a:r>
              <a:rPr lang="en-US" dirty="0"/>
              <a:t>  </a:t>
            </a:r>
          </a:p>
          <a:p>
            <a:r>
              <a:rPr lang="en-US" dirty="0"/>
              <a:t>Introduction of neo4j </a:t>
            </a:r>
            <a:r>
              <a:rPr lang="en-US" dirty="0" smtClean="0"/>
              <a:t>**</a:t>
            </a:r>
            <a:endParaRPr lang="en-US" dirty="0"/>
          </a:p>
          <a:p>
            <a:r>
              <a:rPr lang="en-US" dirty="0"/>
              <a:t>Brief Discussion of Advanced Spark for Scientific Computing   </a:t>
            </a:r>
          </a:p>
          <a:p>
            <a:r>
              <a:rPr lang="en-US" dirty="0" smtClean="0"/>
              <a:t> ** remote presentation</a:t>
            </a:r>
            <a:endParaRPr lang="en-US" dirty="0"/>
          </a:p>
        </p:txBody>
      </p:sp>
    </p:spTree>
    <p:extLst>
      <p:ext uri="{BB962C8B-B14F-4D97-AF65-F5344CB8AC3E}">
        <p14:creationId xmlns:p14="http://schemas.microsoft.com/office/powerpoint/2010/main" val="57496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10261600" y="3621158"/>
            <a:ext cx="1981200" cy="646043"/>
          </a:xfrm>
          <a:prstGeom prst="rect">
            <a:avLst/>
          </a:prstGeom>
        </p:spPr>
      </p:pic>
      <p:pic>
        <p:nvPicPr>
          <p:cNvPr id="19" name="Picture 18" descr="sdsc_compiter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800" y="3657600"/>
            <a:ext cx="2032000" cy="1143000"/>
          </a:xfrm>
          <a:prstGeom prst="rect">
            <a:avLst/>
          </a:prstGeom>
        </p:spPr>
      </p:pic>
      <p:pic>
        <p:nvPicPr>
          <p:cNvPr id="14" name="Content Placeholder 3" descr="Bernardo-MODIS-FARSITE.png"/>
          <p:cNvPicPr>
            <a:picLocks noChangeAspect="1"/>
          </p:cNvPicPr>
          <p:nvPr/>
        </p:nvPicPr>
        <p:blipFill rotWithShape="1">
          <a:blip r:embed="rId5">
            <a:extLst>
              <a:ext uri="{28A0092B-C50C-407E-A947-70E740481C1C}">
                <a14:useLocalDpi xmlns:a14="http://schemas.microsoft.com/office/drawing/2010/main" val="0"/>
              </a:ext>
            </a:extLst>
          </a:blip>
          <a:srcRect l="-1" t="11523" r="-13554" b="11523"/>
          <a:stretch/>
        </p:blipFill>
        <p:spPr>
          <a:xfrm>
            <a:off x="1625600" y="5052868"/>
            <a:ext cx="2713723" cy="1119332"/>
          </a:xfrm>
          <a:prstGeom prst="rect">
            <a:avLst/>
          </a:prstGeom>
        </p:spPr>
      </p:pic>
      <p:sp>
        <p:nvSpPr>
          <p:cNvPr id="4" name="TextBox 3"/>
          <p:cNvSpPr txBox="1"/>
          <p:nvPr/>
        </p:nvSpPr>
        <p:spPr>
          <a:xfrm>
            <a:off x="812801" y="1295400"/>
            <a:ext cx="1615647" cy="1569660"/>
          </a:xfrm>
          <a:prstGeom prst="rect">
            <a:avLst/>
          </a:prstGeom>
          <a:noFill/>
        </p:spPr>
        <p:txBody>
          <a:bodyPr wrap="none" rtlCol="0">
            <a:spAutoFit/>
          </a:bodyPr>
          <a:lstStyle/>
          <a:p>
            <a:r>
              <a:rPr lang="en-US" sz="4800" dirty="0" smtClean="0">
                <a:solidFill>
                  <a:srgbClr val="800000"/>
                </a:solidFill>
              </a:rPr>
              <a:t>Big</a:t>
            </a:r>
          </a:p>
          <a:p>
            <a:r>
              <a:rPr lang="en-US" sz="4800" dirty="0" smtClean="0">
                <a:solidFill>
                  <a:srgbClr val="800000"/>
                </a:solidFill>
              </a:rPr>
              <a:t>Data </a:t>
            </a:r>
            <a:endParaRPr lang="en-US" sz="4800" dirty="0">
              <a:solidFill>
                <a:srgbClr val="800000"/>
              </a:solidFill>
            </a:endParaRPr>
          </a:p>
        </p:txBody>
      </p:sp>
      <p:sp>
        <p:nvSpPr>
          <p:cNvPr id="5" name="Striped Right Arrow 4"/>
          <p:cNvSpPr/>
          <p:nvPr/>
        </p:nvSpPr>
        <p:spPr>
          <a:xfrm>
            <a:off x="3251200" y="0"/>
            <a:ext cx="3352800" cy="3200400"/>
          </a:xfrm>
          <a:prstGeom prst="stripedRight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 name="TextBox 5"/>
          <p:cNvSpPr txBox="1"/>
          <p:nvPr/>
        </p:nvSpPr>
        <p:spPr>
          <a:xfrm>
            <a:off x="6604001" y="2057400"/>
            <a:ext cx="4044497" cy="830997"/>
          </a:xfrm>
          <a:prstGeom prst="rect">
            <a:avLst/>
          </a:prstGeom>
          <a:noFill/>
        </p:spPr>
        <p:txBody>
          <a:bodyPr wrap="none" rtlCol="0">
            <a:spAutoFit/>
          </a:bodyPr>
          <a:lstStyle/>
          <a:p>
            <a:r>
              <a:rPr lang="en-US" sz="4800" dirty="0" smtClean="0">
                <a:solidFill>
                  <a:srgbClr val="800000"/>
                </a:solidFill>
              </a:rPr>
              <a:t>Fire Modeling</a:t>
            </a:r>
            <a:endParaRPr lang="en-US" sz="4800" dirty="0">
              <a:solidFill>
                <a:srgbClr val="800000"/>
              </a:solidFill>
            </a:endParaRPr>
          </a:p>
        </p:txBody>
      </p:sp>
      <p:sp>
        <p:nvSpPr>
          <p:cNvPr id="7" name="TextBox 6"/>
          <p:cNvSpPr txBox="1"/>
          <p:nvPr/>
        </p:nvSpPr>
        <p:spPr>
          <a:xfrm>
            <a:off x="6908801" y="1219199"/>
            <a:ext cx="3760465" cy="830997"/>
          </a:xfrm>
          <a:prstGeom prst="rect">
            <a:avLst/>
          </a:prstGeom>
          <a:noFill/>
        </p:spPr>
        <p:txBody>
          <a:bodyPr wrap="none" rtlCol="0">
            <a:spAutoFit/>
          </a:bodyPr>
          <a:lstStyle/>
          <a:p>
            <a:r>
              <a:rPr lang="en-US" sz="4800" dirty="0" smtClean="0">
                <a:solidFill>
                  <a:srgbClr val="800000"/>
                </a:solidFill>
              </a:rPr>
              <a:t>Visualization</a:t>
            </a:r>
            <a:endParaRPr lang="en-US" sz="4800" dirty="0">
              <a:solidFill>
                <a:srgbClr val="800000"/>
              </a:solidFill>
            </a:endParaRPr>
          </a:p>
        </p:txBody>
      </p:sp>
      <p:sp>
        <p:nvSpPr>
          <p:cNvPr id="9" name="TextBox 8"/>
          <p:cNvSpPr txBox="1"/>
          <p:nvPr/>
        </p:nvSpPr>
        <p:spPr>
          <a:xfrm>
            <a:off x="6604001" y="304800"/>
            <a:ext cx="3189395" cy="830997"/>
          </a:xfrm>
          <a:prstGeom prst="rect">
            <a:avLst/>
          </a:prstGeom>
          <a:noFill/>
        </p:spPr>
        <p:txBody>
          <a:bodyPr wrap="none" rtlCol="0">
            <a:spAutoFit/>
          </a:bodyPr>
          <a:lstStyle/>
          <a:p>
            <a:r>
              <a:rPr lang="en-US" sz="4800" dirty="0" smtClean="0">
                <a:solidFill>
                  <a:srgbClr val="800000"/>
                </a:solidFill>
              </a:rPr>
              <a:t>Monitoring</a:t>
            </a:r>
            <a:endParaRPr lang="en-US" sz="4800" dirty="0">
              <a:solidFill>
                <a:srgbClr val="800000"/>
              </a:solidFill>
            </a:endParaRPr>
          </a:p>
        </p:txBody>
      </p:sp>
      <p:pic>
        <p:nvPicPr>
          <p:cNvPr id="10" name="Picture 14" descr="wifire_logo_proto_v5_2.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0801" y="1024058"/>
            <a:ext cx="2045108" cy="11095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Elbow Connector 11"/>
          <p:cNvCxnSpPr>
            <a:stCxn id="6" idx="2"/>
            <a:endCxn id="4" idx="2"/>
          </p:cNvCxnSpPr>
          <p:nvPr/>
        </p:nvCxnSpPr>
        <p:spPr>
          <a:xfrm rot="5400000" flipH="1">
            <a:off x="5111769" y="-626083"/>
            <a:ext cx="23337" cy="7005625"/>
          </a:xfrm>
          <a:prstGeom prst="bentConnector3">
            <a:avLst>
              <a:gd name="adj1" fmla="val -2003347"/>
            </a:avLst>
          </a:prstGeom>
          <a:ln w="28575"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l="-20494" r="-20494"/>
          <a:stretch>
            <a:fillRect/>
          </a:stretch>
        </p:blipFill>
        <p:spPr bwMode="auto">
          <a:xfrm>
            <a:off x="-507999" y="4876800"/>
            <a:ext cx="3390529" cy="13984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descr="modisfires2007.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201" y="4138468"/>
            <a:ext cx="2197209" cy="1235930"/>
          </a:xfrm>
          <a:prstGeom prst="rect">
            <a:avLst/>
          </a:prstGeom>
        </p:spPr>
      </p:pic>
      <p:pic>
        <p:nvPicPr>
          <p:cNvPr id="1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3733801"/>
            <a:ext cx="4527259" cy="2986321"/>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16"/>
          <p:cNvPicPr>
            <a:picLocks noChangeAspect="1"/>
          </p:cNvPicPr>
          <p:nvPr/>
        </p:nvPicPr>
        <p:blipFill>
          <a:blip r:embed="rId10">
            <a:extLst>
              <a:ext uri="{BEBA8EAE-BF5A-486C-A8C5-ECC9F3942E4B}">
                <a14:imgProps xmlns:a14="http://schemas.microsoft.com/office/drawing/2010/main">
                  <a14:imgLayer r:embed="rId11">
                    <a14:imgEffect>
                      <a14:backgroundRemoval t="941" b="98698" l="2201" r="98212"/>
                    </a14:imgEffect>
                  </a14:imgLayer>
                </a14:imgProps>
              </a:ext>
            </a:extLst>
          </a:blip>
          <a:stretch>
            <a:fillRect/>
          </a:stretch>
        </p:blipFill>
        <p:spPr>
          <a:xfrm>
            <a:off x="2438401" y="4214668"/>
            <a:ext cx="688055" cy="980976"/>
          </a:xfrm>
          <a:prstGeom prst="rect">
            <a:avLst/>
          </a:prstGeom>
        </p:spPr>
      </p:pic>
      <p:pic>
        <p:nvPicPr>
          <p:cNvPr id="18" name="Picture 13" descr="3"/>
          <p:cNvPicPr>
            <a:picLocks noGrp="1" noChangeAspect="1" noChangeArrowheads="1"/>
          </p:cNvPicPr>
          <p:nvPr>
            <p:ph idx="1"/>
          </p:nvPr>
        </p:nvPicPr>
        <p:blipFill rotWithShape="1">
          <a:blip r:embed="rId12"/>
          <a:srcRect l="-3720" r="-37879"/>
          <a:stretch/>
        </p:blipFill>
        <p:spPr>
          <a:xfrm>
            <a:off x="-10095" y="3376468"/>
            <a:ext cx="2414981" cy="996110"/>
          </a:xfrm>
          <a:prstGeom prst="rect">
            <a:avLst/>
          </a:prstGeom>
        </p:spPr>
      </p:pic>
      <p:pic>
        <p:nvPicPr>
          <p:cNvPr id="11" name="Picture 10"/>
          <p:cNvPicPr>
            <a:picLocks noChangeAspect="1"/>
          </p:cNvPicPr>
          <p:nvPr/>
        </p:nvPicPr>
        <p:blipFill>
          <a:blip r:embed="rId13"/>
          <a:stretch>
            <a:fillRect/>
          </a:stretch>
        </p:blipFill>
        <p:spPr>
          <a:xfrm>
            <a:off x="8940800" y="4114801"/>
            <a:ext cx="1740667" cy="1052689"/>
          </a:xfrm>
          <a:prstGeom prst="rect">
            <a:avLst/>
          </a:prstGeom>
        </p:spPr>
      </p:pic>
      <p:pic>
        <p:nvPicPr>
          <p:cNvPr id="21" name="Picture 20"/>
          <p:cNvPicPr>
            <a:picLocks noChangeAspect="1"/>
          </p:cNvPicPr>
          <p:nvPr/>
        </p:nvPicPr>
        <p:blipFill>
          <a:blip r:embed="rId14"/>
          <a:stretch>
            <a:fillRect/>
          </a:stretch>
        </p:blipFill>
        <p:spPr>
          <a:xfrm>
            <a:off x="10363201" y="4724401"/>
            <a:ext cx="1497436" cy="464859"/>
          </a:xfrm>
          <a:prstGeom prst="rect">
            <a:avLst/>
          </a:prstGeom>
          <a:effectLst>
            <a:softEdge rad="50800"/>
          </a:effectLst>
        </p:spPr>
      </p:pic>
      <p:pic>
        <p:nvPicPr>
          <p:cNvPr id="23" name="Picture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68000" y="4038600"/>
            <a:ext cx="939032" cy="67456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4"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600" y="72415"/>
            <a:ext cx="2336800" cy="1272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5" name="Picture 24"/>
          <p:cNvPicPr>
            <a:picLocks noChangeAspect="1"/>
          </p:cNvPicPr>
          <p:nvPr/>
        </p:nvPicPr>
        <p:blipFill>
          <a:blip r:embed="rId17"/>
          <a:stretch>
            <a:fillRect/>
          </a:stretch>
        </p:blipFill>
        <p:spPr>
          <a:xfrm>
            <a:off x="8549522" y="5409855"/>
            <a:ext cx="3236079" cy="1371816"/>
          </a:xfrm>
          <a:prstGeom prst="rect">
            <a:avLst/>
          </a:prstGeom>
          <a:effectLst>
            <a:softEdge rad="63500"/>
          </a:effectLst>
        </p:spPr>
      </p:pic>
      <p:pic>
        <p:nvPicPr>
          <p:cNvPr id="26" name="Picture 25" descr="osge12.png"/>
          <p:cNvPicPr>
            <a:picLocks noChangeAspect="1"/>
          </p:cNvPicPr>
          <p:nvPr/>
        </p:nvPicPr>
        <p:blipFill>
          <a:blip r:embed="rId18"/>
          <a:stretch>
            <a:fillRect/>
          </a:stretch>
        </p:blipFill>
        <p:spPr>
          <a:xfrm>
            <a:off x="8817363" y="5181601"/>
            <a:ext cx="2257037" cy="1006945"/>
          </a:xfrm>
          <a:prstGeom prst="rect">
            <a:avLst/>
          </a:prstGeom>
        </p:spPr>
      </p:pic>
      <p:pic>
        <p:nvPicPr>
          <p:cNvPr id="27" name="Picture 26"/>
          <p:cNvPicPr>
            <a:picLocks noChangeAspect="1"/>
          </p:cNvPicPr>
          <p:nvPr/>
        </p:nvPicPr>
        <p:blipFill>
          <a:blip r:embed="rId19"/>
          <a:stretch>
            <a:fillRect/>
          </a:stretch>
        </p:blipFill>
        <p:spPr>
          <a:xfrm>
            <a:off x="9652000" y="5482333"/>
            <a:ext cx="3014131" cy="1271586"/>
          </a:xfrm>
          <a:prstGeom prst="rect">
            <a:avLst/>
          </a:prstGeom>
          <a:ln>
            <a:solidFill>
              <a:srgbClr val="800000"/>
            </a:solidFill>
          </a:ln>
        </p:spPr>
      </p:pic>
      <p:sp>
        <p:nvSpPr>
          <p:cNvPr id="2" name="Rectangle 1"/>
          <p:cNvSpPr/>
          <p:nvPr/>
        </p:nvSpPr>
        <p:spPr>
          <a:xfrm>
            <a:off x="10563054" y="2971800"/>
            <a:ext cx="1596811" cy="338554"/>
          </a:xfrm>
          <a:prstGeom prst="rect">
            <a:avLst/>
          </a:prstGeom>
        </p:spPr>
        <p:txBody>
          <a:bodyPr wrap="none">
            <a:spAutoFit/>
          </a:bodyPr>
          <a:lstStyle/>
          <a:p>
            <a:r>
              <a:rPr lang="en-US" u="sng" dirty="0" err="1"/>
              <a:t>wifire.ucsd.edu</a:t>
            </a:r>
            <a:endParaRPr lang="en-US" u="sng" dirty="0"/>
          </a:p>
        </p:txBody>
      </p:sp>
      <p:pic>
        <p:nvPicPr>
          <p:cNvPr id="29" name="Picture 28"/>
          <p:cNvPicPr>
            <a:picLocks noChangeAspect="1"/>
          </p:cNvPicPr>
          <p:nvPr/>
        </p:nvPicPr>
        <p:blipFill>
          <a:blip r:embed="rId20"/>
          <a:stretch>
            <a:fillRect/>
          </a:stretch>
        </p:blipFill>
        <p:spPr>
          <a:xfrm>
            <a:off x="4038600" y="2514600"/>
            <a:ext cx="698880" cy="609600"/>
          </a:xfrm>
          <a:prstGeom prst="rect">
            <a:avLst/>
          </a:prstGeom>
        </p:spPr>
      </p:pic>
      <p:pic>
        <p:nvPicPr>
          <p:cNvPr id="30" name="Picture 29" descr="ECA-Banner_Best Application of Big Data in HPC.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57005" y="1799940"/>
            <a:ext cx="1134995" cy="851246"/>
          </a:xfrm>
          <a:prstGeom prst="rect">
            <a:avLst/>
          </a:prstGeom>
        </p:spPr>
      </p:pic>
      <p:pic>
        <p:nvPicPr>
          <p:cNvPr id="31" name="Picture 30" descr="ECA-Banner_Best Data-Intensive System (End User focused).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049000" y="58332"/>
            <a:ext cx="1157365" cy="868024"/>
          </a:xfrm>
          <a:prstGeom prst="rect">
            <a:avLst/>
          </a:prstGeom>
        </p:spPr>
      </p:pic>
      <p:pic>
        <p:nvPicPr>
          <p:cNvPr id="32" name="Picture 31" descr="RCA-Banner_Best Application of Big Data in HPC.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060677" y="943260"/>
            <a:ext cx="1131323" cy="848492"/>
          </a:xfrm>
          <a:prstGeom prst="rect">
            <a:avLst/>
          </a:prstGeom>
        </p:spPr>
      </p:pic>
    </p:spTree>
    <p:extLst>
      <p:ext uri="{BB962C8B-B14F-4D97-AF65-F5344CB8AC3E}">
        <p14:creationId xmlns:p14="http://schemas.microsoft.com/office/powerpoint/2010/main" val="45716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3656228" y="4961731"/>
            <a:ext cx="4261897" cy="1858423"/>
          </a:xfrm>
          <a:prstGeom prst="rect">
            <a:avLst/>
          </a:prstGeom>
          <a:ln>
            <a:solidFill>
              <a:schemeClr val="accent1"/>
            </a:solidFill>
          </a:ln>
        </p:spPr>
      </p:pic>
      <p:pic>
        <p:nvPicPr>
          <p:cNvPr id="35" name="Picture 34"/>
          <p:cNvPicPr>
            <a:picLocks noChangeAspect="1"/>
          </p:cNvPicPr>
          <p:nvPr/>
        </p:nvPicPr>
        <p:blipFill rotWithShape="1">
          <a:blip r:embed="rId3"/>
          <a:srcRect l="3714" r="488"/>
          <a:stretch/>
        </p:blipFill>
        <p:spPr>
          <a:xfrm>
            <a:off x="519545" y="1295400"/>
            <a:ext cx="4080060" cy="2964034"/>
          </a:xfrm>
          <a:prstGeom prst="rect">
            <a:avLst/>
          </a:prstGeom>
          <a:ln>
            <a:solidFill>
              <a:schemeClr val="accent1"/>
            </a:solidFill>
          </a:ln>
        </p:spPr>
      </p:pic>
      <p:pic>
        <p:nvPicPr>
          <p:cNvPr id="3" name="Picture 2"/>
          <p:cNvPicPr>
            <a:picLocks noChangeAspect="1"/>
          </p:cNvPicPr>
          <p:nvPr/>
        </p:nvPicPr>
        <p:blipFill>
          <a:blip r:embed="rId4"/>
          <a:stretch>
            <a:fillRect/>
          </a:stretch>
        </p:blipFill>
        <p:spPr>
          <a:xfrm>
            <a:off x="8189888" y="1681918"/>
            <a:ext cx="3542174" cy="2557217"/>
          </a:xfrm>
          <a:prstGeom prst="rect">
            <a:avLst/>
          </a:prstGeom>
          <a:ln>
            <a:solidFill>
              <a:schemeClr val="accent1"/>
            </a:solidFill>
          </a:ln>
        </p:spPr>
      </p:pic>
      <p:sp>
        <p:nvSpPr>
          <p:cNvPr id="2" name="Title 1"/>
          <p:cNvSpPr>
            <a:spLocks noGrp="1"/>
          </p:cNvSpPr>
          <p:nvPr>
            <p:ph type="title"/>
          </p:nvPr>
        </p:nvSpPr>
        <p:spPr>
          <a:xfrm>
            <a:off x="0" y="152400"/>
            <a:ext cx="12192000" cy="1325563"/>
          </a:xfrm>
        </p:spPr>
        <p:txBody>
          <a:bodyPr>
            <a:noAutofit/>
          </a:bodyPr>
          <a:lstStyle/>
          <a:p>
            <a:pPr algn="ctr"/>
            <a:r>
              <a:rPr lang="en-US" sz="3200" dirty="0" smtClean="0">
                <a:solidFill>
                  <a:srgbClr val="000090"/>
                </a:solidFill>
              </a:rPr>
              <a:t>AWESOME: A Workbench for Exploration of Social Media</a:t>
            </a:r>
            <a:r>
              <a:rPr lang="en-US" sz="3200" dirty="0"/>
              <a:t/>
            </a:r>
            <a:br>
              <a:rPr lang="en-US" sz="3200" dirty="0"/>
            </a:br>
            <a:r>
              <a:rPr lang="en-US" sz="2000" dirty="0">
                <a:solidFill>
                  <a:srgbClr val="800000"/>
                </a:solidFill>
              </a:rPr>
              <a:t>- </a:t>
            </a:r>
            <a:r>
              <a:rPr lang="en-US" sz="1800" dirty="0" smtClean="0">
                <a:solidFill>
                  <a:srgbClr val="800000"/>
                </a:solidFill>
              </a:rPr>
              <a:t>A </a:t>
            </a:r>
            <a:r>
              <a:rPr lang="en-US" sz="1800" dirty="0" err="1" smtClean="0">
                <a:solidFill>
                  <a:srgbClr val="800000"/>
                </a:solidFill>
              </a:rPr>
              <a:t>Polystore</a:t>
            </a:r>
            <a:r>
              <a:rPr lang="en-US" sz="1800" dirty="0" smtClean="0">
                <a:solidFill>
                  <a:srgbClr val="800000"/>
                </a:solidFill>
              </a:rPr>
              <a:t>-Based Big Data Platform for Social Media Data -</a:t>
            </a:r>
            <a:r>
              <a:rPr lang="en-US" sz="1800" dirty="0">
                <a:solidFill>
                  <a:srgbClr val="800000"/>
                </a:solidFill>
              </a:rPr>
              <a:t/>
            </a:r>
            <a:br>
              <a:rPr lang="en-US" sz="1800" dirty="0">
                <a:solidFill>
                  <a:srgbClr val="800000"/>
                </a:solidFill>
              </a:rPr>
            </a:br>
            <a:endParaRPr lang="en-US" sz="1800" dirty="0"/>
          </a:p>
        </p:txBody>
      </p:sp>
      <p:sp>
        <p:nvSpPr>
          <p:cNvPr id="7" name="Title 1"/>
          <p:cNvSpPr txBox="1">
            <a:spLocks/>
          </p:cNvSpPr>
          <p:nvPr/>
        </p:nvSpPr>
        <p:spPr>
          <a:xfrm>
            <a:off x="-1" y="88363"/>
            <a:ext cx="9101475"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rgbClr val="C00000"/>
                </a:solidFill>
                <a:latin typeface="Arial" panose="020B0604020202020204" pitchFamily="34" charset="0"/>
                <a:ea typeface="+mj-ea"/>
                <a:cs typeface="Arial" panose="020B0604020202020204" pitchFamily="34" charset="0"/>
              </a:defRPr>
            </a:lvl1pPr>
          </a:lstStyle>
          <a:p>
            <a:endParaRPr lang="en-US" sz="3200" dirty="0">
              <a:solidFill>
                <a:srgbClr val="800000"/>
              </a:solidFill>
            </a:endParaRPr>
          </a:p>
        </p:txBody>
      </p:sp>
      <p:grpSp>
        <p:nvGrpSpPr>
          <p:cNvPr id="10" name="Group 9"/>
          <p:cNvGrpSpPr/>
          <p:nvPr/>
        </p:nvGrpSpPr>
        <p:grpSpPr>
          <a:xfrm>
            <a:off x="2438400" y="1828800"/>
            <a:ext cx="6324600" cy="3310459"/>
            <a:chOff x="714670" y="2159771"/>
            <a:chExt cx="7275519" cy="3382722"/>
          </a:xfrm>
          <a:solidFill>
            <a:schemeClr val="accent2">
              <a:lumMod val="20000"/>
              <a:lumOff val="80000"/>
            </a:schemeClr>
          </a:solidFill>
        </p:grpSpPr>
        <p:sp>
          <p:nvSpPr>
            <p:cNvPr id="11" name="Oval 10"/>
            <p:cNvSpPr/>
            <p:nvPr/>
          </p:nvSpPr>
          <p:spPr>
            <a:xfrm>
              <a:off x="714670" y="2159771"/>
              <a:ext cx="7275519" cy="3382722"/>
            </a:xfrm>
            <a:prstGeom prst="ellipse">
              <a:avLst/>
            </a:prstGeom>
            <a:grp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457200" indent="-457200" algn="ctr">
                <a:buFont typeface="Arial"/>
                <a:buChar char="•"/>
              </a:pPr>
              <a:endParaRPr lang="en-US">
                <a:latin typeface="+mj-lt"/>
              </a:endParaRPr>
            </a:p>
          </p:txBody>
        </p:sp>
        <p:sp>
          <p:nvSpPr>
            <p:cNvPr id="12" name="Rectangle 11"/>
            <p:cNvSpPr/>
            <p:nvPr/>
          </p:nvSpPr>
          <p:spPr>
            <a:xfrm>
              <a:off x="1765875" y="2614382"/>
              <a:ext cx="5834155" cy="2515960"/>
            </a:xfrm>
            <a:prstGeom prst="rect">
              <a:avLst/>
            </a:prstGeom>
            <a:noFill/>
          </p:spPr>
          <p:txBody>
            <a:bodyPr wrap="square">
              <a:spAutoFit/>
            </a:bodyPr>
            <a:lstStyle/>
            <a:p>
              <a:pPr marL="342900" indent="-342900" algn="l">
                <a:buFont typeface="Arial"/>
                <a:buChar char="•"/>
              </a:pPr>
              <a:endParaRPr lang="en-US" sz="2200" dirty="0" smtClean="0"/>
            </a:p>
            <a:p>
              <a:pPr marL="342900" indent="-342900" algn="l">
                <a:buFont typeface="Arial"/>
                <a:buChar char="•"/>
              </a:pPr>
              <a:r>
                <a:rPr lang="en-US" sz="2200" dirty="0" smtClean="0"/>
                <a:t>Heterogeneous Data Integration</a:t>
              </a:r>
            </a:p>
            <a:p>
              <a:pPr marL="342900" indent="-342900" algn="l">
                <a:buFont typeface="Arial"/>
                <a:buChar char="•"/>
              </a:pPr>
              <a:r>
                <a:rPr lang="en-US" sz="2200" dirty="0" smtClean="0"/>
                <a:t>Large-Scale Ontology Processing</a:t>
              </a:r>
            </a:p>
            <a:p>
              <a:pPr marL="342900" indent="-342900" algn="l">
                <a:buFont typeface="Arial"/>
                <a:buChar char="•"/>
              </a:pPr>
              <a:r>
                <a:rPr lang="en-US" sz="2200" dirty="0" smtClean="0">
                  <a:solidFill>
                    <a:prstClr val="black"/>
                  </a:solidFill>
                </a:rPr>
                <a:t>Knowledge-based Search Engine</a:t>
              </a:r>
              <a:endParaRPr lang="en-US" sz="2200" dirty="0" smtClean="0"/>
            </a:p>
            <a:p>
              <a:pPr marL="342900" lvl="0" indent="-342900" algn="l">
                <a:buFont typeface="Arial"/>
                <a:buChar char="•"/>
              </a:pPr>
              <a:r>
                <a:rPr lang="en-US" sz="2200" dirty="0" smtClean="0">
                  <a:solidFill>
                    <a:prstClr val="black"/>
                  </a:solidFill>
                </a:rPr>
                <a:t>Query Processing on Graph Data</a:t>
              </a:r>
              <a:endParaRPr lang="en-US" sz="2200" dirty="0" smtClean="0"/>
            </a:p>
            <a:p>
              <a:pPr marL="342900" indent="-342900" algn="l">
                <a:buFont typeface="Arial"/>
                <a:buChar char="•"/>
              </a:pPr>
              <a:r>
                <a:rPr lang="en-US" sz="2200" dirty="0" smtClean="0"/>
                <a:t>Event Modeling with Spatiotemporal Data</a:t>
              </a:r>
            </a:p>
          </p:txBody>
        </p:sp>
      </p:grpSp>
      <p:sp>
        <p:nvSpPr>
          <p:cNvPr id="14" name="TextBox 13"/>
          <p:cNvSpPr txBox="1"/>
          <p:nvPr/>
        </p:nvSpPr>
        <p:spPr>
          <a:xfrm>
            <a:off x="8651679" y="1382446"/>
            <a:ext cx="2335896" cy="338554"/>
          </a:xfrm>
          <a:prstGeom prst="rect">
            <a:avLst/>
          </a:prstGeom>
          <a:solidFill>
            <a:srgbClr val="FCD5B5"/>
          </a:solidFill>
          <a:ln>
            <a:solidFill>
              <a:srgbClr val="800000"/>
            </a:solidFill>
          </a:ln>
        </p:spPr>
        <p:txBody>
          <a:bodyPr wrap="none" rtlCol="0">
            <a:spAutoFit/>
          </a:bodyPr>
          <a:lstStyle/>
          <a:p>
            <a:pPr algn="ctr"/>
            <a:r>
              <a:rPr lang="en-US" sz="1600" dirty="0" smtClean="0">
                <a:latin typeface="+mj-lt"/>
              </a:rPr>
              <a:t>Graph Data Analytics</a:t>
            </a:r>
          </a:p>
        </p:txBody>
      </p:sp>
      <p:sp>
        <p:nvSpPr>
          <p:cNvPr id="16" name="TextBox 15"/>
          <p:cNvSpPr txBox="1"/>
          <p:nvPr/>
        </p:nvSpPr>
        <p:spPr>
          <a:xfrm>
            <a:off x="3165173" y="6245516"/>
            <a:ext cx="5216827" cy="584775"/>
          </a:xfrm>
          <a:prstGeom prst="rect">
            <a:avLst/>
          </a:prstGeom>
          <a:solidFill>
            <a:srgbClr val="FCD5B5"/>
          </a:solidFill>
          <a:ln>
            <a:solidFill>
              <a:srgbClr val="C0504D"/>
            </a:solidFill>
          </a:ln>
        </p:spPr>
        <p:txBody>
          <a:bodyPr wrap="square" rtlCol="0">
            <a:spAutoFit/>
          </a:bodyPr>
          <a:lstStyle/>
          <a:p>
            <a:pPr algn="ctr"/>
            <a:r>
              <a:rPr lang="en-US" sz="1600" dirty="0" smtClean="0">
                <a:latin typeface="+mj-lt"/>
              </a:rPr>
              <a:t>Information Discovery using Domain Knowledge</a:t>
            </a:r>
          </a:p>
          <a:p>
            <a:pPr algn="ctr"/>
            <a:r>
              <a:rPr lang="en-US" sz="1600" b="1" dirty="0" smtClean="0">
                <a:latin typeface="+mj-lt"/>
              </a:rPr>
              <a:t>www.neuinfo.org</a:t>
            </a:r>
            <a:endParaRPr lang="en-US" sz="1600" b="1" dirty="0">
              <a:latin typeface="+mj-lt"/>
            </a:endParaRPr>
          </a:p>
        </p:txBody>
      </p:sp>
      <p:sp>
        <p:nvSpPr>
          <p:cNvPr id="19" name="TextBox 18"/>
          <p:cNvSpPr txBox="1"/>
          <p:nvPr/>
        </p:nvSpPr>
        <p:spPr>
          <a:xfrm>
            <a:off x="4843912" y="1308686"/>
            <a:ext cx="2747868" cy="338554"/>
          </a:xfrm>
          <a:prstGeom prst="rect">
            <a:avLst/>
          </a:prstGeom>
          <a:solidFill>
            <a:srgbClr val="FCD5B5"/>
          </a:solidFill>
          <a:ln>
            <a:solidFill>
              <a:srgbClr val="C0504D"/>
            </a:solidFill>
          </a:ln>
        </p:spPr>
        <p:txBody>
          <a:bodyPr wrap="none" rtlCol="0">
            <a:spAutoFit/>
          </a:bodyPr>
          <a:lstStyle/>
          <a:p>
            <a:pPr algn="ctr"/>
            <a:r>
              <a:rPr lang="en-US" sz="1600" b="1" dirty="0" smtClean="0">
                <a:latin typeface="+mj-lt"/>
              </a:rPr>
              <a:t>AQP.sdsc.edu/AWESOME </a:t>
            </a:r>
            <a:endParaRPr lang="en-US" sz="1600" b="1" dirty="0">
              <a:latin typeface="+mj-lt"/>
            </a:endParaRPr>
          </a:p>
        </p:txBody>
      </p:sp>
      <p:sp>
        <p:nvSpPr>
          <p:cNvPr id="36" name="TextBox 35"/>
          <p:cNvSpPr txBox="1"/>
          <p:nvPr/>
        </p:nvSpPr>
        <p:spPr>
          <a:xfrm>
            <a:off x="699702" y="1295400"/>
            <a:ext cx="3682419" cy="338554"/>
          </a:xfrm>
          <a:prstGeom prst="rect">
            <a:avLst/>
          </a:prstGeom>
          <a:solidFill>
            <a:srgbClr val="FCD5B5"/>
          </a:solidFill>
          <a:ln>
            <a:solidFill>
              <a:srgbClr val="800000"/>
            </a:solidFill>
          </a:ln>
        </p:spPr>
        <p:txBody>
          <a:bodyPr wrap="none" rtlCol="0">
            <a:spAutoFit/>
          </a:bodyPr>
          <a:lstStyle/>
          <a:p>
            <a:pPr algn="ctr"/>
            <a:r>
              <a:rPr lang="en-US" sz="1600" dirty="0" smtClean="0">
                <a:latin typeface="+mj-lt"/>
              </a:rPr>
              <a:t>At-risk HIV Candidates in San Diego</a:t>
            </a:r>
          </a:p>
        </p:txBody>
      </p:sp>
      <p:pic>
        <p:nvPicPr>
          <p:cNvPr id="37" name="Picture 36"/>
          <p:cNvPicPr>
            <a:picLocks noChangeAspect="1"/>
          </p:cNvPicPr>
          <p:nvPr/>
        </p:nvPicPr>
        <p:blipFill>
          <a:blip r:embed="rId5"/>
          <a:stretch>
            <a:fillRect/>
          </a:stretch>
        </p:blipFill>
        <p:spPr>
          <a:xfrm>
            <a:off x="676705" y="3333399"/>
            <a:ext cx="869860" cy="776183"/>
          </a:xfrm>
          <a:prstGeom prst="rect">
            <a:avLst/>
          </a:prstGeom>
          <a:ln>
            <a:solidFill>
              <a:schemeClr val="accent1"/>
            </a:solidFill>
          </a:ln>
        </p:spPr>
      </p:pic>
      <p:pic>
        <p:nvPicPr>
          <p:cNvPr id="38" name="Picture 37"/>
          <p:cNvPicPr>
            <a:picLocks noChangeAspect="1"/>
          </p:cNvPicPr>
          <p:nvPr/>
        </p:nvPicPr>
        <p:blipFill>
          <a:blip r:embed="rId6"/>
          <a:stretch>
            <a:fillRect/>
          </a:stretch>
        </p:blipFill>
        <p:spPr>
          <a:xfrm>
            <a:off x="423926" y="5040540"/>
            <a:ext cx="2609850" cy="1162050"/>
          </a:xfrm>
          <a:prstGeom prst="rect">
            <a:avLst/>
          </a:prstGeom>
          <a:ln>
            <a:solidFill>
              <a:schemeClr val="accent1"/>
            </a:solidFill>
          </a:ln>
        </p:spPr>
      </p:pic>
      <p:sp>
        <p:nvSpPr>
          <p:cNvPr id="39" name="TextBox 38"/>
          <p:cNvSpPr txBox="1"/>
          <p:nvPr/>
        </p:nvSpPr>
        <p:spPr>
          <a:xfrm>
            <a:off x="3579381" y="2235233"/>
            <a:ext cx="4285147" cy="400110"/>
          </a:xfrm>
          <a:prstGeom prst="rect">
            <a:avLst/>
          </a:prstGeom>
          <a:noFill/>
        </p:spPr>
        <p:txBody>
          <a:bodyPr wrap="none" rtlCol="0">
            <a:spAutoFit/>
          </a:bodyPr>
          <a:lstStyle/>
          <a:p>
            <a:r>
              <a:rPr lang="en-US" sz="2000" b="1" dirty="0" smtClean="0">
                <a:solidFill>
                  <a:schemeClr val="accent2"/>
                </a:solidFill>
                <a:effectLst>
                  <a:outerShdw blurRad="38100" dist="38100" dir="2700000" algn="tl">
                    <a:srgbClr val="000000">
                      <a:alpha val="43137"/>
                    </a:srgbClr>
                  </a:outerShdw>
                </a:effectLst>
              </a:rPr>
              <a:t>Advanced Query Processing Lab</a:t>
            </a:r>
            <a:endParaRPr lang="en-US" sz="2000" b="1" dirty="0">
              <a:solidFill>
                <a:schemeClr val="accent2"/>
              </a:solidFill>
              <a:effectLst>
                <a:outerShdw blurRad="38100" dist="38100" dir="2700000" algn="tl">
                  <a:srgbClr val="000000">
                    <a:alpha val="43137"/>
                  </a:srgbClr>
                </a:outerShdw>
              </a:effectLst>
            </a:endParaRPr>
          </a:p>
        </p:txBody>
      </p:sp>
      <p:pic>
        <p:nvPicPr>
          <p:cNvPr id="41" name="Picture 40"/>
          <p:cNvPicPr>
            <a:picLocks noChangeAspect="1"/>
          </p:cNvPicPr>
          <p:nvPr/>
        </p:nvPicPr>
        <p:blipFill>
          <a:blip r:embed="rId7"/>
          <a:stretch>
            <a:fillRect/>
          </a:stretch>
        </p:blipFill>
        <p:spPr>
          <a:xfrm>
            <a:off x="8189888" y="4879695"/>
            <a:ext cx="3743514" cy="1420254"/>
          </a:xfrm>
          <a:prstGeom prst="rect">
            <a:avLst/>
          </a:prstGeom>
          <a:ln>
            <a:solidFill>
              <a:schemeClr val="accent1"/>
            </a:solidFill>
          </a:ln>
        </p:spPr>
      </p:pic>
      <p:sp>
        <p:nvSpPr>
          <p:cNvPr id="42" name="TextBox 41"/>
          <p:cNvSpPr txBox="1"/>
          <p:nvPr/>
        </p:nvSpPr>
        <p:spPr>
          <a:xfrm>
            <a:off x="8189889" y="4566635"/>
            <a:ext cx="3743512" cy="338554"/>
          </a:xfrm>
          <a:prstGeom prst="rect">
            <a:avLst/>
          </a:prstGeom>
          <a:solidFill>
            <a:srgbClr val="FCD5B5"/>
          </a:solidFill>
          <a:ln>
            <a:solidFill>
              <a:srgbClr val="800000"/>
            </a:solidFill>
          </a:ln>
        </p:spPr>
        <p:txBody>
          <a:bodyPr wrap="square" rtlCol="0">
            <a:spAutoFit/>
          </a:bodyPr>
          <a:lstStyle/>
          <a:p>
            <a:pPr algn="ctr"/>
            <a:r>
              <a:rPr lang="en-US" sz="1600" dirty="0" smtClean="0">
                <a:latin typeface="+mj-lt"/>
              </a:rPr>
              <a:t>Parallelized Structural Topic Model</a:t>
            </a:r>
          </a:p>
        </p:txBody>
      </p:sp>
    </p:spTree>
    <p:extLst>
      <p:ext uri="{BB962C8B-B14F-4D97-AF65-F5344CB8AC3E}">
        <p14:creationId xmlns:p14="http://schemas.microsoft.com/office/powerpoint/2010/main" val="3314710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155" y="146128"/>
            <a:ext cx="10995457" cy="934527"/>
          </a:xfrm>
        </p:spPr>
        <p:txBody>
          <a:bodyPr/>
          <a:lstStyle/>
          <a:p>
            <a:pPr algn="ctr"/>
            <a:r>
              <a:rPr lang="en-US" dirty="0" smtClean="0"/>
              <a:t>Big Data Benchmarking</a:t>
            </a:r>
            <a:endParaRPr lang="en-US" dirty="0"/>
          </a:p>
        </p:txBody>
      </p:sp>
      <p:sp>
        <p:nvSpPr>
          <p:cNvPr id="3" name="Content Placeholder 2"/>
          <p:cNvSpPr>
            <a:spLocks noGrp="1"/>
          </p:cNvSpPr>
          <p:nvPr>
            <p:ph idx="1"/>
          </p:nvPr>
        </p:nvSpPr>
        <p:spPr>
          <a:xfrm>
            <a:off x="1288472" y="1080655"/>
            <a:ext cx="7502237" cy="5372100"/>
          </a:xfrm>
        </p:spPr>
        <p:txBody>
          <a:bodyPr>
            <a:noAutofit/>
          </a:bodyPr>
          <a:lstStyle/>
          <a:p>
            <a:r>
              <a:rPr lang="en-US" sz="1600" dirty="0"/>
              <a:t>Initiated via an NSF Clue </a:t>
            </a:r>
            <a:r>
              <a:rPr lang="en-US" sz="1600" dirty="0" smtClean="0"/>
              <a:t>grant</a:t>
            </a:r>
          </a:p>
          <a:p>
            <a:pPr lvl="1"/>
            <a:r>
              <a:rPr lang="en-US" sz="1400" dirty="0"/>
              <a:t>Spinoff from the NSF </a:t>
            </a:r>
            <a:r>
              <a:rPr lang="en-US" sz="1400" dirty="0" smtClean="0"/>
              <a:t>Open Topography </a:t>
            </a:r>
            <a:r>
              <a:rPr lang="en-US" sz="1400" dirty="0"/>
              <a:t>project</a:t>
            </a:r>
          </a:p>
          <a:p>
            <a:pPr lvl="1"/>
            <a:r>
              <a:rPr lang="en-US" sz="1400" dirty="0"/>
              <a:t>Test idea of storing all data in a scientific data archive in Hadoop, while “caching” working set data in a relational database</a:t>
            </a:r>
          </a:p>
          <a:p>
            <a:r>
              <a:rPr lang="en-US" sz="1600" dirty="0" smtClean="0"/>
              <a:t>New TPC benchmarks are introduced</a:t>
            </a:r>
          </a:p>
          <a:p>
            <a:pPr lvl="1"/>
            <a:r>
              <a:rPr lang="en-US" sz="1400" dirty="0" err="1" smtClean="0"/>
              <a:t>BigBench</a:t>
            </a:r>
            <a:r>
              <a:rPr lang="en-US" sz="1400" dirty="0" smtClean="0"/>
              <a:t> – a new big data benchmarking effort with the industry</a:t>
            </a:r>
          </a:p>
          <a:p>
            <a:r>
              <a:rPr lang="en-US" sz="1600" dirty="0"/>
              <a:t>Initiated new </a:t>
            </a:r>
            <a:r>
              <a:rPr lang="en-US" sz="1600" dirty="0" smtClean="0"/>
              <a:t>ideas</a:t>
            </a:r>
            <a:endParaRPr lang="en-US" sz="1600" dirty="0"/>
          </a:p>
          <a:p>
            <a:pPr lvl="1"/>
            <a:r>
              <a:rPr lang="en-US" sz="1400" dirty="0"/>
              <a:t>Deep Analytics Pipeline model for benchmarking Big Data/Data Science workloads</a:t>
            </a:r>
          </a:p>
          <a:p>
            <a:pPr lvl="1"/>
            <a:r>
              <a:rPr lang="en-US" sz="1400" dirty="0"/>
              <a:t>Creation of a </a:t>
            </a:r>
            <a:r>
              <a:rPr lang="en-US" sz="1400" dirty="0" err="1"/>
              <a:t>BigData</a:t>
            </a:r>
            <a:r>
              <a:rPr lang="en-US" sz="1400" dirty="0"/>
              <a:t> Top100 List</a:t>
            </a:r>
          </a:p>
          <a:p>
            <a:pPr lvl="1"/>
            <a:r>
              <a:rPr lang="en-US" sz="1400" dirty="0"/>
              <a:t>Referenced in NSF solicitation on Benchmarks of Realistic Scientific Application Performance of Large-Scale Computing Systems  (BRAP) </a:t>
            </a:r>
          </a:p>
          <a:p>
            <a:r>
              <a:rPr lang="en-US" sz="1600" dirty="0"/>
              <a:t>Collaborations</a:t>
            </a:r>
          </a:p>
          <a:p>
            <a:pPr lvl="1"/>
            <a:r>
              <a:rPr lang="en-US" sz="1400" dirty="0"/>
              <a:t>Open to collaboration in this area, e.g. identifying applications scenarios and defining corresponding benchmarks</a:t>
            </a:r>
          </a:p>
          <a:p>
            <a:pPr lvl="1"/>
            <a:r>
              <a:rPr lang="en-US" sz="1400" dirty="0"/>
              <a:t>Designing challenges and competitions—perhaps with industry collaboration</a:t>
            </a:r>
          </a:p>
          <a:p>
            <a:pPr marL="0" indent="0">
              <a:buNone/>
            </a:pPr>
            <a:endParaRPr lang="en-US" sz="1600" dirty="0" smtClean="0"/>
          </a:p>
          <a:p>
            <a:pPr lvl="1"/>
            <a:endParaRPr lang="en-US" dirty="0"/>
          </a:p>
        </p:txBody>
      </p:sp>
      <p:pic>
        <p:nvPicPr>
          <p:cNvPr id="6" name="Picture 5"/>
          <p:cNvPicPr>
            <a:picLocks noChangeAspect="1"/>
          </p:cNvPicPr>
          <p:nvPr/>
        </p:nvPicPr>
        <p:blipFill>
          <a:blip r:embed="rId2"/>
          <a:stretch>
            <a:fillRect/>
          </a:stretch>
        </p:blipFill>
        <p:spPr>
          <a:xfrm>
            <a:off x="8602373" y="1518358"/>
            <a:ext cx="3553691" cy="1630517"/>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8603901" y="3219693"/>
            <a:ext cx="3550634" cy="1809508"/>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8602374" y="5096188"/>
            <a:ext cx="3552162" cy="1165173"/>
          </a:xfrm>
          <a:prstGeom prst="rect">
            <a:avLst/>
          </a:prstGeom>
          <a:ln>
            <a:solidFill>
              <a:schemeClr val="accent1"/>
            </a:solidFill>
          </a:ln>
        </p:spPr>
      </p:pic>
      <p:sp>
        <p:nvSpPr>
          <p:cNvPr id="10" name="TextBox 9"/>
          <p:cNvSpPr txBox="1"/>
          <p:nvPr/>
        </p:nvSpPr>
        <p:spPr>
          <a:xfrm>
            <a:off x="8808954" y="6283478"/>
            <a:ext cx="3139001" cy="338554"/>
          </a:xfrm>
          <a:prstGeom prst="rect">
            <a:avLst/>
          </a:prstGeom>
          <a:noFill/>
        </p:spPr>
        <p:txBody>
          <a:bodyPr wrap="none" rtlCol="0">
            <a:spAutoFit/>
          </a:bodyPr>
          <a:lstStyle/>
          <a:p>
            <a:r>
              <a:rPr lang="en-US" sz="1600" dirty="0" err="1"/>
              <a:t>Chaitan</a:t>
            </a:r>
            <a:r>
              <a:rPr lang="en-US" sz="1600" dirty="0"/>
              <a:t> </a:t>
            </a:r>
            <a:r>
              <a:rPr lang="en-US" sz="1600" dirty="0" err="1"/>
              <a:t>Baru</a:t>
            </a:r>
            <a:r>
              <a:rPr lang="en-US" sz="1600" dirty="0"/>
              <a:t>, baru@sdsc.edu</a:t>
            </a:r>
          </a:p>
        </p:txBody>
      </p:sp>
      <p:pic>
        <p:nvPicPr>
          <p:cNvPr id="11" name="Picture 10"/>
          <p:cNvPicPr>
            <a:picLocks noChangeAspect="1"/>
          </p:cNvPicPr>
          <p:nvPr/>
        </p:nvPicPr>
        <p:blipFill>
          <a:blip r:embed="rId5"/>
          <a:stretch>
            <a:fillRect/>
          </a:stretch>
        </p:blipFill>
        <p:spPr>
          <a:xfrm>
            <a:off x="8602373" y="954031"/>
            <a:ext cx="3552162" cy="485754"/>
          </a:xfrm>
          <a:prstGeom prst="rect">
            <a:avLst/>
          </a:prstGeom>
          <a:ln>
            <a:solidFill>
              <a:schemeClr val="accent1"/>
            </a:solidFill>
          </a:ln>
        </p:spPr>
      </p:pic>
      <p:pic>
        <p:nvPicPr>
          <p:cNvPr id="12" name="Picture 11"/>
          <p:cNvPicPr>
            <a:picLocks noChangeAspect="1"/>
          </p:cNvPicPr>
          <p:nvPr/>
        </p:nvPicPr>
        <p:blipFill>
          <a:blip r:embed="rId6"/>
          <a:stretch>
            <a:fillRect/>
          </a:stretch>
        </p:blipFill>
        <p:spPr>
          <a:xfrm>
            <a:off x="8759204" y="664150"/>
            <a:ext cx="3238500" cy="247650"/>
          </a:xfrm>
          <a:prstGeom prst="rect">
            <a:avLst/>
          </a:prstGeom>
          <a:ln>
            <a:solidFill>
              <a:schemeClr val="accent1"/>
            </a:solidFill>
          </a:ln>
        </p:spPr>
      </p:pic>
    </p:spTree>
    <p:extLst>
      <p:ext uri="{BB962C8B-B14F-4D97-AF65-F5344CB8AC3E}">
        <p14:creationId xmlns:p14="http://schemas.microsoft.com/office/powerpoint/2010/main" val="374298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064" y="478336"/>
            <a:ext cx="8911687" cy="502325"/>
          </a:xfrm>
        </p:spPr>
        <p:txBody>
          <a:bodyPr>
            <a:normAutofit fontScale="90000"/>
          </a:bodyPr>
          <a:lstStyle/>
          <a:p>
            <a:r>
              <a:rPr lang="en-US" sz="3200" dirty="0" smtClean="0"/>
              <a:t>Convergence of Big Data and HPC – Research </a:t>
            </a:r>
            <a:endParaRPr lang="en-US" sz="3200" dirty="0"/>
          </a:p>
        </p:txBody>
      </p:sp>
      <p:sp>
        <p:nvSpPr>
          <p:cNvPr id="3" name="Content Placeholder 2"/>
          <p:cNvSpPr>
            <a:spLocks noGrp="1"/>
          </p:cNvSpPr>
          <p:nvPr>
            <p:ph idx="1"/>
          </p:nvPr>
        </p:nvSpPr>
        <p:spPr>
          <a:xfrm>
            <a:off x="463824" y="1881810"/>
            <a:ext cx="11529391" cy="4161935"/>
          </a:xfrm>
        </p:spPr>
        <p:txBody>
          <a:bodyPr>
            <a:normAutofit fontScale="85000" lnSpcReduction="20000"/>
          </a:bodyPr>
          <a:lstStyle/>
          <a:p>
            <a:r>
              <a:rPr lang="en-US" dirty="0" err="1" smtClean="0"/>
              <a:t>Infiniband</a:t>
            </a:r>
            <a:r>
              <a:rPr lang="en-US" dirty="0"/>
              <a:t> </a:t>
            </a:r>
            <a:r>
              <a:rPr lang="en-US" dirty="0" smtClean="0"/>
              <a:t>HPC clusters                           RDMA based Apache Hadoop, Spark</a:t>
            </a:r>
          </a:p>
          <a:p>
            <a:endParaRPr lang="en-US" dirty="0" smtClean="0"/>
          </a:p>
          <a:p>
            <a:r>
              <a:rPr lang="en-US" dirty="0" smtClean="0"/>
              <a:t>Co-processors (</a:t>
            </a:r>
            <a:r>
              <a:rPr lang="en-US" dirty="0" err="1" smtClean="0"/>
              <a:t>eg</a:t>
            </a:r>
            <a:r>
              <a:rPr lang="en-US" dirty="0" smtClean="0"/>
              <a:t> GPU, Intel MIC)                         Big data platforms needs faster processing for complex analytics</a:t>
            </a:r>
          </a:p>
          <a:p>
            <a:endParaRPr lang="en-US" dirty="0" smtClean="0"/>
          </a:p>
          <a:p>
            <a:r>
              <a:rPr lang="en-US" dirty="0" smtClean="0"/>
              <a:t>Big Data leads to public Cloud                          HPC Cloud</a:t>
            </a:r>
          </a:p>
          <a:p>
            <a:endParaRPr lang="en-US" dirty="0"/>
          </a:p>
          <a:p>
            <a:r>
              <a:rPr lang="en-US" dirty="0" smtClean="0"/>
              <a:t>   New mathematical, statistica</a:t>
            </a:r>
            <a:r>
              <a:rPr lang="en-US" dirty="0"/>
              <a:t>l</a:t>
            </a:r>
            <a:r>
              <a:rPr lang="en-US" dirty="0" smtClean="0"/>
              <a:t> algorithms for Big Data                             Will need to be implemented on HPC</a:t>
            </a:r>
          </a:p>
          <a:p>
            <a:endParaRPr lang="en-US" dirty="0"/>
          </a:p>
          <a:p>
            <a:r>
              <a:rPr lang="en-US" dirty="0" smtClean="0"/>
              <a:t>High energy physics, astronomy, genomics                           Doing big data + HPC for a long time</a:t>
            </a:r>
          </a:p>
          <a:p>
            <a:endParaRPr lang="en-US" dirty="0"/>
          </a:p>
          <a:p>
            <a:r>
              <a:rPr lang="en-US" dirty="0" smtClean="0"/>
              <a:t>       How to inject analytics intensive workload into                            HPC systems </a:t>
            </a:r>
          </a:p>
          <a:p>
            <a:endParaRPr lang="en-US" dirty="0"/>
          </a:p>
          <a:p>
            <a:r>
              <a:rPr lang="en-US" dirty="0" smtClean="0"/>
              <a:t>     Hadoop and HPC                             </a:t>
            </a:r>
            <a:r>
              <a:rPr lang="en-US" dirty="0" err="1" smtClean="0"/>
              <a:t>Lustre</a:t>
            </a:r>
            <a:r>
              <a:rPr lang="en-US" dirty="0" smtClean="0"/>
              <a:t> and HDFS</a:t>
            </a:r>
          </a:p>
          <a:p>
            <a:endParaRPr lang="en-US" dirty="0"/>
          </a:p>
          <a:p>
            <a:endParaRPr lang="en-US" dirty="0"/>
          </a:p>
        </p:txBody>
      </p:sp>
      <p:sp>
        <p:nvSpPr>
          <p:cNvPr id="4" name="Left-Right Arrow 3"/>
          <p:cNvSpPr/>
          <p:nvPr/>
        </p:nvSpPr>
        <p:spPr>
          <a:xfrm>
            <a:off x="3087755" y="1815548"/>
            <a:ext cx="1219202" cy="3843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17331" y="1342622"/>
            <a:ext cx="11057835" cy="646331"/>
          </a:xfrm>
          <a:prstGeom prst="rect">
            <a:avLst/>
          </a:prstGeom>
          <a:noFill/>
        </p:spPr>
        <p:txBody>
          <a:bodyPr wrap="none" rtlCol="0">
            <a:spAutoFit/>
          </a:bodyPr>
          <a:lstStyle/>
          <a:p>
            <a:r>
              <a:rPr lang="en-US" b="1" dirty="0">
                <a:solidFill>
                  <a:srgbClr val="C00000"/>
                </a:solidFill>
              </a:rPr>
              <a:t>May be you will have your own research ideas on this topic of convergence of Big Data and HPC</a:t>
            </a:r>
          </a:p>
          <a:p>
            <a:endParaRPr lang="en-US" dirty="0"/>
          </a:p>
        </p:txBody>
      </p:sp>
      <p:sp>
        <p:nvSpPr>
          <p:cNvPr id="11" name="Left-Right Arrow 10"/>
          <p:cNvSpPr/>
          <p:nvPr/>
        </p:nvSpPr>
        <p:spPr>
          <a:xfrm>
            <a:off x="4061790" y="2405270"/>
            <a:ext cx="1219202" cy="3843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p:cNvSpPr/>
          <p:nvPr/>
        </p:nvSpPr>
        <p:spPr>
          <a:xfrm>
            <a:off x="3809999" y="3041374"/>
            <a:ext cx="1219202" cy="3843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p:cNvSpPr/>
          <p:nvPr/>
        </p:nvSpPr>
        <p:spPr>
          <a:xfrm>
            <a:off x="6062869" y="3664226"/>
            <a:ext cx="1219202" cy="3843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p:cNvSpPr/>
          <p:nvPr/>
        </p:nvSpPr>
        <p:spPr>
          <a:xfrm>
            <a:off x="4896677" y="4300330"/>
            <a:ext cx="1219202" cy="3843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5625547" y="4896678"/>
            <a:ext cx="1219202" cy="3843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Right Arrow 15"/>
          <p:cNvSpPr/>
          <p:nvPr/>
        </p:nvSpPr>
        <p:spPr>
          <a:xfrm>
            <a:off x="2922103" y="5532782"/>
            <a:ext cx="1219202" cy="3843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74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064" y="2413153"/>
            <a:ext cx="8911687" cy="1280890"/>
          </a:xfrm>
        </p:spPr>
        <p:txBody>
          <a:bodyPr/>
          <a:lstStyle/>
          <a:p>
            <a:r>
              <a:rPr lang="en-US" dirty="0" smtClean="0"/>
              <a:t>Thank you</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310264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
            <a:ext cx="12225390" cy="6858001"/>
          </a:xfrm>
          <a:prstGeom prst="rect">
            <a:avLst/>
          </a:prstGeom>
        </p:spPr>
      </p:pic>
      <p:sp>
        <p:nvSpPr>
          <p:cNvPr id="2" name="Title 1"/>
          <p:cNvSpPr>
            <a:spLocks noGrp="1"/>
          </p:cNvSpPr>
          <p:nvPr>
            <p:ph type="ctrTitle"/>
          </p:nvPr>
        </p:nvSpPr>
        <p:spPr>
          <a:xfrm>
            <a:off x="3203813" y="266243"/>
            <a:ext cx="7795491" cy="803565"/>
          </a:xfrm>
        </p:spPr>
        <p:txBody>
          <a:bodyPr>
            <a:normAutofit fontScale="90000"/>
          </a:bodyPr>
          <a:lstStyle/>
          <a:p>
            <a:pPr algn="r"/>
            <a:r>
              <a:rPr lang="en-US" dirty="0" smtClean="0">
                <a:solidFill>
                  <a:schemeClr val="bg1"/>
                </a:solidFill>
              </a:rPr>
              <a:t>Introduction to SDSC</a:t>
            </a:r>
            <a:endParaRPr lang="en-US" dirty="0">
              <a:solidFill>
                <a:schemeClr val="bg1"/>
              </a:solidFill>
            </a:endParaRPr>
          </a:p>
        </p:txBody>
      </p:sp>
      <p:sp>
        <p:nvSpPr>
          <p:cNvPr id="3" name="Subtitle 2"/>
          <p:cNvSpPr>
            <a:spLocks noGrp="1"/>
          </p:cNvSpPr>
          <p:nvPr>
            <p:ph type="subTitle" idx="1"/>
          </p:nvPr>
        </p:nvSpPr>
        <p:spPr>
          <a:xfrm>
            <a:off x="4929808" y="954156"/>
            <a:ext cx="4625009" cy="1232451"/>
          </a:xfrm>
        </p:spPr>
        <p:txBody>
          <a:bodyPr>
            <a:noAutofit/>
          </a:bodyPr>
          <a:lstStyle/>
          <a:p>
            <a:r>
              <a:rPr lang="en-US" sz="1600" dirty="0" smtClean="0">
                <a:solidFill>
                  <a:schemeClr val="bg1"/>
                </a:solidFill>
              </a:rPr>
              <a:t>And its Data Science/Engineering</a:t>
            </a:r>
          </a:p>
          <a:p>
            <a:r>
              <a:rPr lang="en-US" sz="1600" dirty="0" smtClean="0">
                <a:solidFill>
                  <a:schemeClr val="bg1"/>
                </a:solidFill>
              </a:rPr>
              <a:t>Amit </a:t>
            </a:r>
            <a:r>
              <a:rPr lang="en-US" sz="1600" dirty="0" err="1" smtClean="0">
                <a:solidFill>
                  <a:schemeClr val="bg1"/>
                </a:solidFill>
              </a:rPr>
              <a:t>Majumdar</a:t>
            </a:r>
            <a:r>
              <a:rPr lang="en-US" sz="1600" dirty="0" smtClean="0">
                <a:solidFill>
                  <a:schemeClr val="bg1"/>
                </a:solidFill>
              </a:rPr>
              <a:t> and </a:t>
            </a:r>
            <a:r>
              <a:rPr lang="en-US" sz="1600" dirty="0" err="1" smtClean="0">
                <a:solidFill>
                  <a:schemeClr val="bg1"/>
                </a:solidFill>
              </a:rPr>
              <a:t>Amarnath</a:t>
            </a:r>
            <a:r>
              <a:rPr lang="en-US" sz="1600" dirty="0" smtClean="0">
                <a:solidFill>
                  <a:schemeClr val="bg1"/>
                </a:solidFill>
              </a:rPr>
              <a:t> Gupta</a:t>
            </a:r>
          </a:p>
          <a:p>
            <a:r>
              <a:rPr lang="en-US" sz="1600" dirty="0" smtClean="0">
                <a:solidFill>
                  <a:schemeClr val="bg1"/>
                </a:solidFill>
              </a:rPr>
              <a:t>San Diego Supercomputer Center</a:t>
            </a:r>
          </a:p>
          <a:p>
            <a:r>
              <a:rPr lang="en-US" sz="1600" dirty="0" smtClean="0">
                <a:solidFill>
                  <a:schemeClr val="bg1"/>
                </a:solidFill>
              </a:rPr>
              <a:t>University of California San Diego</a:t>
            </a:r>
            <a:endParaRPr lang="en-US" sz="1600" dirty="0">
              <a:solidFill>
                <a:schemeClr val="bg1"/>
              </a:solidFill>
            </a:endParaRPr>
          </a:p>
        </p:txBody>
      </p:sp>
    </p:spTree>
    <p:extLst>
      <p:ext uri="{BB962C8B-B14F-4D97-AF65-F5344CB8AC3E}">
        <p14:creationId xmlns:p14="http://schemas.microsoft.com/office/powerpoint/2010/main" val="1606203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4138"/>
            <a:ext cx="10353964" cy="6861271"/>
          </a:xfrm>
          <a:prstGeom prst="rect">
            <a:avLst/>
          </a:prstGeom>
        </p:spPr>
      </p:pic>
      <p:pic>
        <p:nvPicPr>
          <p:cNvPr id="5" name="Picture 4"/>
          <p:cNvPicPr>
            <a:picLocks noChangeAspect="1"/>
          </p:cNvPicPr>
          <p:nvPr/>
        </p:nvPicPr>
        <p:blipFill>
          <a:blip r:embed="rId4"/>
          <a:stretch>
            <a:fillRect/>
          </a:stretch>
        </p:blipFill>
        <p:spPr>
          <a:xfrm>
            <a:off x="9517299" y="0"/>
            <a:ext cx="2674701" cy="1745673"/>
          </a:xfrm>
          <a:prstGeom prst="rect">
            <a:avLst/>
          </a:prstGeom>
        </p:spPr>
      </p:pic>
      <p:pic>
        <p:nvPicPr>
          <p:cNvPr id="6" name="Picture 5"/>
          <p:cNvPicPr>
            <a:picLocks noChangeAspect="1"/>
          </p:cNvPicPr>
          <p:nvPr/>
        </p:nvPicPr>
        <p:blipFill>
          <a:blip r:embed="rId5"/>
          <a:stretch>
            <a:fillRect/>
          </a:stretch>
        </p:blipFill>
        <p:spPr>
          <a:xfrm>
            <a:off x="9517298" y="1745672"/>
            <a:ext cx="2674701" cy="2739937"/>
          </a:xfrm>
          <a:prstGeom prst="rect">
            <a:avLst/>
          </a:prstGeom>
        </p:spPr>
      </p:pic>
      <p:pic>
        <p:nvPicPr>
          <p:cNvPr id="7" name="Picture 6"/>
          <p:cNvPicPr>
            <a:picLocks noChangeAspect="1"/>
          </p:cNvPicPr>
          <p:nvPr/>
        </p:nvPicPr>
        <p:blipFill>
          <a:blip r:embed="rId6"/>
          <a:stretch>
            <a:fillRect/>
          </a:stretch>
        </p:blipFill>
        <p:spPr>
          <a:xfrm>
            <a:off x="9517297" y="4121923"/>
            <a:ext cx="2674703" cy="1673284"/>
          </a:xfrm>
          <a:prstGeom prst="rect">
            <a:avLst/>
          </a:prstGeom>
        </p:spPr>
      </p:pic>
      <p:pic>
        <p:nvPicPr>
          <p:cNvPr id="8" name="Picture 7"/>
          <p:cNvPicPr>
            <a:picLocks noChangeAspect="1"/>
          </p:cNvPicPr>
          <p:nvPr/>
        </p:nvPicPr>
        <p:blipFill>
          <a:blip r:embed="rId7"/>
          <a:stretch>
            <a:fillRect/>
          </a:stretch>
        </p:blipFill>
        <p:spPr>
          <a:xfrm>
            <a:off x="9517296" y="5993197"/>
            <a:ext cx="2673549" cy="1103126"/>
          </a:xfrm>
          <a:prstGeom prst="rect">
            <a:avLst/>
          </a:prstGeom>
        </p:spPr>
      </p:pic>
      <p:pic>
        <p:nvPicPr>
          <p:cNvPr id="9" name="Picture 8"/>
          <p:cNvPicPr>
            <a:picLocks noChangeAspect="1"/>
          </p:cNvPicPr>
          <p:nvPr/>
        </p:nvPicPr>
        <p:blipFill>
          <a:blip r:embed="rId8"/>
          <a:stretch>
            <a:fillRect/>
          </a:stretch>
        </p:blipFill>
        <p:spPr>
          <a:xfrm>
            <a:off x="9517296" y="5814108"/>
            <a:ext cx="2674701" cy="226030"/>
          </a:xfrm>
          <a:prstGeom prst="rect">
            <a:avLst/>
          </a:prstGeom>
        </p:spPr>
      </p:pic>
    </p:spTree>
    <p:extLst>
      <p:ext uri="{BB962C8B-B14F-4D97-AF65-F5344CB8AC3E}">
        <p14:creationId xmlns:p14="http://schemas.microsoft.com/office/powerpoint/2010/main" val="1085057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Science and Computing at SDSC</a:t>
            </a:r>
            <a:endParaRPr lang="en-US" dirty="0">
              <a:solidFill>
                <a:schemeClr val="accent1"/>
              </a:solidFill>
            </a:endParaRPr>
          </a:p>
        </p:txBody>
      </p:sp>
      <p:sp>
        <p:nvSpPr>
          <p:cNvPr id="3" name="Content Placeholder 2"/>
          <p:cNvSpPr>
            <a:spLocks noGrp="1"/>
          </p:cNvSpPr>
          <p:nvPr>
            <p:ph idx="1"/>
          </p:nvPr>
        </p:nvSpPr>
        <p:spPr>
          <a:xfrm>
            <a:off x="1468192" y="1467752"/>
            <a:ext cx="10036420" cy="4984124"/>
          </a:xfrm>
        </p:spPr>
        <p:txBody>
          <a:bodyPr/>
          <a:lstStyle/>
          <a:p>
            <a:endParaRPr lang="en-US" dirty="0"/>
          </a:p>
        </p:txBody>
      </p:sp>
      <p:grpSp>
        <p:nvGrpSpPr>
          <p:cNvPr id="9" name="Group 8"/>
          <p:cNvGrpSpPr/>
          <p:nvPr/>
        </p:nvGrpSpPr>
        <p:grpSpPr>
          <a:xfrm>
            <a:off x="1468190" y="1467752"/>
            <a:ext cx="4667253" cy="2163525"/>
            <a:chOff x="1468190" y="1519707"/>
            <a:chExt cx="4667253" cy="2163525"/>
          </a:xfrm>
        </p:grpSpPr>
        <p:pic>
          <p:nvPicPr>
            <p:cNvPr id="5" name="Picture 4"/>
            <p:cNvPicPr>
              <a:picLocks noChangeAspect="1"/>
            </p:cNvPicPr>
            <p:nvPr/>
          </p:nvPicPr>
          <p:blipFill>
            <a:blip r:embed="rId3"/>
            <a:stretch>
              <a:fillRect/>
            </a:stretch>
          </p:blipFill>
          <p:spPr>
            <a:xfrm>
              <a:off x="1468193" y="1519707"/>
              <a:ext cx="4667250" cy="420203"/>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1468191" y="1987782"/>
              <a:ext cx="4667250" cy="1695450"/>
            </a:xfrm>
            <a:prstGeom prst="rect">
              <a:avLst/>
            </a:prstGeom>
            <a:ln>
              <a:solidFill>
                <a:schemeClr val="accent1"/>
              </a:solidFill>
            </a:ln>
          </p:spPr>
        </p:pic>
        <p:sp>
          <p:nvSpPr>
            <p:cNvPr id="8" name="TextBox 7"/>
            <p:cNvSpPr txBox="1"/>
            <p:nvPr/>
          </p:nvSpPr>
          <p:spPr>
            <a:xfrm>
              <a:off x="1468190" y="3180932"/>
              <a:ext cx="2034531" cy="338554"/>
            </a:xfrm>
            <a:prstGeom prst="rect">
              <a:avLst/>
            </a:prstGeom>
            <a:noFill/>
          </p:spPr>
          <p:txBody>
            <a:bodyPr wrap="none" rtlCol="0">
              <a:spAutoFit/>
            </a:bodyPr>
            <a:lstStyle/>
            <a:p>
              <a:r>
                <a:rPr lang="en-US" sz="1600" dirty="0" smtClean="0"/>
                <a:t>Ross Walker Group</a:t>
              </a:r>
              <a:endParaRPr lang="en-US" sz="1600" dirty="0"/>
            </a:p>
          </p:txBody>
        </p:sp>
      </p:grpSp>
      <p:grpSp>
        <p:nvGrpSpPr>
          <p:cNvPr id="12" name="Group 11"/>
          <p:cNvGrpSpPr/>
          <p:nvPr/>
        </p:nvGrpSpPr>
        <p:grpSpPr>
          <a:xfrm>
            <a:off x="6135441" y="1467752"/>
            <a:ext cx="5369172" cy="2163525"/>
            <a:chOff x="6323526" y="1567792"/>
            <a:chExt cx="4203208" cy="1294245"/>
          </a:xfrm>
        </p:grpSpPr>
        <p:pic>
          <p:nvPicPr>
            <p:cNvPr id="10" name="Picture 9"/>
            <p:cNvPicPr>
              <a:picLocks noChangeAspect="1"/>
            </p:cNvPicPr>
            <p:nvPr/>
          </p:nvPicPr>
          <p:blipFill>
            <a:blip r:embed="rId5"/>
            <a:stretch>
              <a:fillRect/>
            </a:stretch>
          </p:blipFill>
          <p:spPr>
            <a:xfrm>
              <a:off x="6323526" y="1567792"/>
              <a:ext cx="4203208" cy="606044"/>
            </a:xfrm>
            <a:prstGeom prst="rect">
              <a:avLst/>
            </a:prstGeom>
            <a:ln>
              <a:solidFill>
                <a:schemeClr val="accent1"/>
              </a:solidFill>
            </a:ln>
          </p:spPr>
        </p:pic>
        <p:pic>
          <p:nvPicPr>
            <p:cNvPr id="11" name="Picture 10"/>
            <p:cNvPicPr>
              <a:picLocks noChangeAspect="1"/>
            </p:cNvPicPr>
            <p:nvPr/>
          </p:nvPicPr>
          <p:blipFill>
            <a:blip r:embed="rId6"/>
            <a:stretch>
              <a:fillRect/>
            </a:stretch>
          </p:blipFill>
          <p:spPr>
            <a:xfrm>
              <a:off x="6323526" y="2221921"/>
              <a:ext cx="4203208" cy="640116"/>
            </a:xfrm>
            <a:prstGeom prst="rect">
              <a:avLst/>
            </a:prstGeom>
            <a:ln>
              <a:solidFill>
                <a:schemeClr val="accent1"/>
              </a:solidFill>
            </a:ln>
          </p:spPr>
        </p:pic>
      </p:grpSp>
      <p:grpSp>
        <p:nvGrpSpPr>
          <p:cNvPr id="18" name="Group 17"/>
          <p:cNvGrpSpPr/>
          <p:nvPr/>
        </p:nvGrpSpPr>
        <p:grpSpPr>
          <a:xfrm>
            <a:off x="1468189" y="3687834"/>
            <a:ext cx="4667252" cy="3084873"/>
            <a:chOff x="1468189" y="3812526"/>
            <a:chExt cx="4667252" cy="3084873"/>
          </a:xfrm>
        </p:grpSpPr>
        <p:pic>
          <p:nvPicPr>
            <p:cNvPr id="13" name="Picture 12"/>
            <p:cNvPicPr>
              <a:picLocks noChangeAspect="1"/>
            </p:cNvPicPr>
            <p:nvPr/>
          </p:nvPicPr>
          <p:blipFill>
            <a:blip r:embed="rId7"/>
            <a:stretch>
              <a:fillRect/>
            </a:stretch>
          </p:blipFill>
          <p:spPr>
            <a:xfrm>
              <a:off x="1484946" y="3812526"/>
              <a:ext cx="4650495" cy="1077276"/>
            </a:xfrm>
            <a:prstGeom prst="rect">
              <a:avLst/>
            </a:prstGeom>
            <a:ln>
              <a:solidFill>
                <a:schemeClr val="accent1"/>
              </a:solidFill>
            </a:ln>
          </p:spPr>
        </p:pic>
        <p:pic>
          <p:nvPicPr>
            <p:cNvPr id="15" name="Picture 14"/>
            <p:cNvPicPr>
              <a:picLocks noChangeAspect="1"/>
            </p:cNvPicPr>
            <p:nvPr/>
          </p:nvPicPr>
          <p:blipFill>
            <a:blip r:embed="rId8"/>
            <a:stretch>
              <a:fillRect/>
            </a:stretch>
          </p:blipFill>
          <p:spPr>
            <a:xfrm>
              <a:off x="1468190" y="4867258"/>
              <a:ext cx="4667251" cy="766265"/>
            </a:xfrm>
            <a:prstGeom prst="rect">
              <a:avLst/>
            </a:prstGeom>
            <a:ln>
              <a:solidFill>
                <a:schemeClr val="accent1"/>
              </a:solidFill>
            </a:ln>
          </p:spPr>
        </p:pic>
        <p:pic>
          <p:nvPicPr>
            <p:cNvPr id="17" name="Picture 16"/>
            <p:cNvPicPr>
              <a:picLocks noChangeAspect="1"/>
            </p:cNvPicPr>
            <p:nvPr/>
          </p:nvPicPr>
          <p:blipFill>
            <a:blip r:embed="rId9"/>
            <a:stretch>
              <a:fillRect/>
            </a:stretch>
          </p:blipFill>
          <p:spPr>
            <a:xfrm>
              <a:off x="1468189" y="5667176"/>
              <a:ext cx="4667251" cy="1230223"/>
            </a:xfrm>
            <a:prstGeom prst="rect">
              <a:avLst/>
            </a:prstGeom>
            <a:ln>
              <a:solidFill>
                <a:schemeClr val="accent1"/>
              </a:solidFill>
            </a:ln>
          </p:spPr>
        </p:pic>
      </p:grpSp>
      <p:grpSp>
        <p:nvGrpSpPr>
          <p:cNvPr id="21" name="Group 20"/>
          <p:cNvGrpSpPr/>
          <p:nvPr/>
        </p:nvGrpSpPr>
        <p:grpSpPr>
          <a:xfrm>
            <a:off x="6152193" y="3687834"/>
            <a:ext cx="5381627" cy="3084873"/>
            <a:chOff x="6152193" y="3739789"/>
            <a:chExt cx="5381627" cy="3055341"/>
          </a:xfrm>
        </p:grpSpPr>
        <p:pic>
          <p:nvPicPr>
            <p:cNvPr id="19" name="Picture 18"/>
            <p:cNvPicPr>
              <a:picLocks noChangeAspect="1"/>
            </p:cNvPicPr>
            <p:nvPr/>
          </p:nvPicPr>
          <p:blipFill>
            <a:blip r:embed="rId10"/>
            <a:stretch>
              <a:fillRect/>
            </a:stretch>
          </p:blipFill>
          <p:spPr>
            <a:xfrm>
              <a:off x="6152195" y="3739789"/>
              <a:ext cx="5381625" cy="1428750"/>
            </a:xfrm>
            <a:prstGeom prst="rect">
              <a:avLst/>
            </a:prstGeom>
            <a:ln>
              <a:solidFill>
                <a:schemeClr val="accent1"/>
              </a:solidFill>
            </a:ln>
          </p:spPr>
        </p:pic>
        <p:pic>
          <p:nvPicPr>
            <p:cNvPr id="20" name="Picture 19"/>
            <p:cNvPicPr>
              <a:picLocks noChangeAspect="1"/>
            </p:cNvPicPr>
            <p:nvPr/>
          </p:nvPicPr>
          <p:blipFill>
            <a:blip r:embed="rId11"/>
            <a:stretch>
              <a:fillRect/>
            </a:stretch>
          </p:blipFill>
          <p:spPr>
            <a:xfrm>
              <a:off x="6152193" y="4735990"/>
              <a:ext cx="5381627" cy="2059140"/>
            </a:xfrm>
            <a:prstGeom prst="rect">
              <a:avLst/>
            </a:prstGeom>
            <a:ln>
              <a:solidFill>
                <a:schemeClr val="accent1"/>
              </a:solidFill>
            </a:ln>
          </p:spPr>
        </p:pic>
      </p:grpSp>
    </p:spTree>
    <p:extLst>
      <p:ext uri="{BB962C8B-B14F-4D97-AF65-F5344CB8AC3E}">
        <p14:creationId xmlns:p14="http://schemas.microsoft.com/office/powerpoint/2010/main" val="208012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8763000" cy="898803"/>
          </a:xfrm>
        </p:spPr>
        <p:txBody>
          <a:bodyPr>
            <a:normAutofit/>
          </a:bodyPr>
          <a:lstStyle/>
          <a:p>
            <a:r>
              <a:rPr lang="en-US" dirty="0" smtClean="0">
                <a:solidFill>
                  <a:schemeClr val="accent1"/>
                </a:solidFill>
              </a:rPr>
              <a:t>Definition of Data Science is Evolving</a:t>
            </a:r>
            <a:endParaRPr lang="en-US" dirty="0">
              <a:solidFill>
                <a:schemeClr val="accent1"/>
              </a:solidFill>
            </a:endParaRPr>
          </a:p>
        </p:txBody>
      </p:sp>
      <p:pic>
        <p:nvPicPr>
          <p:cNvPr id="5" name="Picture 4"/>
          <p:cNvPicPr>
            <a:picLocks noChangeAspect="1"/>
          </p:cNvPicPr>
          <p:nvPr/>
        </p:nvPicPr>
        <p:blipFill>
          <a:blip r:embed="rId3"/>
          <a:stretch>
            <a:fillRect/>
          </a:stretch>
        </p:blipFill>
        <p:spPr>
          <a:xfrm>
            <a:off x="1656949" y="1109997"/>
            <a:ext cx="3241549" cy="2431162"/>
          </a:xfrm>
          <a:prstGeom prst="rect">
            <a:avLst/>
          </a:prstGeom>
        </p:spPr>
      </p:pic>
      <p:sp>
        <p:nvSpPr>
          <p:cNvPr id="6" name="TextBox 5"/>
          <p:cNvSpPr txBox="1"/>
          <p:nvPr/>
        </p:nvSpPr>
        <p:spPr>
          <a:xfrm>
            <a:off x="2690533" y="3541036"/>
            <a:ext cx="1249060" cy="369332"/>
          </a:xfrm>
          <a:prstGeom prst="rect">
            <a:avLst/>
          </a:prstGeom>
          <a:noFill/>
        </p:spPr>
        <p:txBody>
          <a:bodyPr wrap="none" rtlCol="0">
            <a:spAutoFit/>
          </a:bodyPr>
          <a:lstStyle/>
          <a:p>
            <a:r>
              <a:rPr lang="en-US" dirty="0"/>
              <a:t>BIG DATA</a:t>
            </a:r>
          </a:p>
        </p:txBody>
      </p:sp>
      <p:grpSp>
        <p:nvGrpSpPr>
          <p:cNvPr id="7" name="Group 6"/>
          <p:cNvGrpSpPr/>
          <p:nvPr/>
        </p:nvGrpSpPr>
        <p:grpSpPr>
          <a:xfrm>
            <a:off x="7502002" y="2549832"/>
            <a:ext cx="2468315" cy="892435"/>
            <a:chOff x="2660261" y="2392823"/>
            <a:chExt cx="2468315" cy="892435"/>
          </a:xfrm>
        </p:grpSpPr>
        <p:pic>
          <p:nvPicPr>
            <p:cNvPr id="8" name="Picture 7"/>
            <p:cNvPicPr>
              <a:picLocks noChangeAspect="1"/>
            </p:cNvPicPr>
            <p:nvPr/>
          </p:nvPicPr>
          <p:blipFill>
            <a:blip r:embed="rId4"/>
            <a:stretch>
              <a:fillRect/>
            </a:stretch>
          </p:blipFill>
          <p:spPr>
            <a:xfrm>
              <a:off x="3276601" y="2392823"/>
              <a:ext cx="1675364" cy="693459"/>
            </a:xfrm>
            <a:prstGeom prst="rect">
              <a:avLst/>
            </a:prstGeom>
            <a:effectLst>
              <a:softEdge rad="50800"/>
            </a:effectLst>
          </p:spPr>
        </p:pic>
        <p:pic>
          <p:nvPicPr>
            <p:cNvPr id="9" name="Picture 8" descr="gcp-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0261" y="2975913"/>
              <a:ext cx="2468315" cy="309345"/>
            </a:xfrm>
            <a:prstGeom prst="rect">
              <a:avLst/>
            </a:prstGeom>
            <a:solidFill>
              <a:schemeClr val="bg1"/>
            </a:solidFill>
            <a:effectLst>
              <a:softEdge rad="50800"/>
            </a:effectLst>
          </p:spPr>
        </p:pic>
      </p:grpSp>
      <p:pic>
        <p:nvPicPr>
          <p:cNvPr id="1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9875" y="1956358"/>
            <a:ext cx="783830" cy="75076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1" name="TextBox 10"/>
          <p:cNvSpPr txBox="1"/>
          <p:nvPr/>
        </p:nvSpPr>
        <p:spPr>
          <a:xfrm>
            <a:off x="7645351" y="3541159"/>
            <a:ext cx="2826415" cy="369332"/>
          </a:xfrm>
          <a:prstGeom prst="rect">
            <a:avLst/>
          </a:prstGeom>
          <a:noFill/>
        </p:spPr>
        <p:txBody>
          <a:bodyPr wrap="none" rtlCol="0">
            <a:spAutoFit/>
          </a:bodyPr>
          <a:lstStyle/>
          <a:p>
            <a:r>
              <a:rPr lang="en-US" dirty="0"/>
              <a:t>ON-DEMAND COMPUTE</a:t>
            </a:r>
          </a:p>
        </p:txBody>
      </p:sp>
      <p:pic>
        <p:nvPicPr>
          <p:cNvPr id="12" name="Picture 11"/>
          <p:cNvPicPr>
            <a:picLocks noChangeAspect="1"/>
          </p:cNvPicPr>
          <p:nvPr/>
        </p:nvPicPr>
        <p:blipFill>
          <a:blip r:embed="rId7"/>
          <a:stretch>
            <a:fillRect/>
          </a:stretch>
        </p:blipFill>
        <p:spPr>
          <a:xfrm>
            <a:off x="7247118" y="2032056"/>
            <a:ext cx="796464" cy="719371"/>
          </a:xfrm>
          <a:prstGeom prst="rect">
            <a:avLst/>
          </a:prstGeom>
          <a:effectLst>
            <a:outerShdw blurRad="50800" dist="38100" dir="2700000" algn="tl" rotWithShape="0">
              <a:srgbClr val="000000">
                <a:alpha val="43000"/>
              </a:srgbClr>
            </a:outerShdw>
          </a:effectLst>
        </p:spPr>
      </p:pic>
      <p:sp>
        <p:nvSpPr>
          <p:cNvPr id="13" name="TextBox 12"/>
          <p:cNvSpPr txBox="1"/>
          <p:nvPr/>
        </p:nvSpPr>
        <p:spPr>
          <a:xfrm>
            <a:off x="1656949" y="4350603"/>
            <a:ext cx="8778219" cy="523220"/>
          </a:xfrm>
          <a:prstGeom prst="rect">
            <a:avLst/>
          </a:prstGeom>
          <a:solidFill>
            <a:schemeClr val="accent5">
              <a:lumMod val="20000"/>
              <a:lumOff val="80000"/>
            </a:schemeClr>
          </a:solidFill>
          <a:ln>
            <a:solidFill>
              <a:srgbClr val="800000"/>
            </a:solidFill>
          </a:ln>
        </p:spPr>
        <p:txBody>
          <a:bodyPr wrap="square" rtlCol="0">
            <a:spAutoFit/>
          </a:bodyPr>
          <a:lstStyle/>
          <a:p>
            <a:pPr algn="ctr"/>
            <a:r>
              <a:rPr lang="en-US" sz="2800" dirty="0"/>
              <a:t>Allows for data-enabled decision making at scale</a:t>
            </a:r>
          </a:p>
        </p:txBody>
      </p:sp>
      <p:cxnSp>
        <p:nvCxnSpPr>
          <p:cNvPr id="14" name="Straight Arrow Connector 13"/>
          <p:cNvCxnSpPr/>
          <p:nvPr/>
        </p:nvCxnSpPr>
        <p:spPr>
          <a:xfrm flipV="1">
            <a:off x="5112199" y="2418774"/>
            <a:ext cx="1934378" cy="14769"/>
          </a:xfrm>
          <a:prstGeom prst="straightConnector1">
            <a:avLst/>
          </a:prstGeom>
          <a:ln>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072006" y="2433542"/>
            <a:ext cx="23995" cy="1681258"/>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1656949" y="4884004"/>
            <a:ext cx="8778219" cy="1581329"/>
            <a:chOff x="132948" y="5369728"/>
            <a:chExt cx="8778219" cy="1581329"/>
          </a:xfrm>
        </p:grpSpPr>
        <p:sp>
          <p:nvSpPr>
            <p:cNvPr id="17" name="Rectangle 16"/>
            <p:cNvSpPr/>
            <p:nvPr/>
          </p:nvSpPr>
          <p:spPr>
            <a:xfrm>
              <a:off x="1821911" y="5750728"/>
              <a:ext cx="5663964" cy="1200329"/>
            </a:xfrm>
            <a:prstGeom prst="rect">
              <a:avLst/>
            </a:prstGeom>
            <a:solidFill>
              <a:schemeClr val="accent6">
                <a:lumMod val="20000"/>
                <a:lumOff val="80000"/>
              </a:schemeClr>
            </a:solidFill>
            <a:ln>
              <a:solidFill>
                <a:srgbClr val="800000"/>
              </a:solidFill>
            </a:ln>
          </p:spPr>
          <p:txBody>
            <a:bodyPr wrap="square">
              <a:spAutoFit/>
            </a:bodyPr>
            <a:lstStyle/>
            <a:p>
              <a:pPr algn="ctr"/>
              <a:r>
                <a:rPr lang="en-US" sz="2400" dirty="0"/>
                <a:t>Many current and future </a:t>
              </a:r>
              <a:r>
                <a:rPr lang="en-US" sz="2400" dirty="0">
                  <a:solidFill>
                    <a:srgbClr val="0000FF"/>
                  </a:solidFill>
                </a:rPr>
                <a:t>applications</a:t>
              </a:r>
              <a:r>
                <a:rPr lang="en-US" sz="2400" dirty="0"/>
                <a:t> with </a:t>
              </a:r>
              <a:r>
                <a:rPr lang="en-US" sz="2400" dirty="0">
                  <a:solidFill>
                    <a:srgbClr val="0000FF"/>
                  </a:solidFill>
                </a:rPr>
                <a:t>dynamic</a:t>
              </a:r>
              <a:r>
                <a:rPr lang="en-US" sz="2400" dirty="0"/>
                <a:t> and </a:t>
              </a:r>
              <a:r>
                <a:rPr lang="en-US" sz="2400" dirty="0">
                  <a:solidFill>
                    <a:srgbClr val="0000FF"/>
                  </a:solidFill>
                </a:rPr>
                <a:t>measurable </a:t>
              </a:r>
              <a:r>
                <a:rPr lang="en-US" sz="2400" dirty="0"/>
                <a:t>impact!</a:t>
              </a:r>
            </a:p>
          </p:txBody>
        </p:sp>
        <p:cxnSp>
          <p:nvCxnSpPr>
            <p:cNvPr id="18" name="Straight Connector 17"/>
            <p:cNvCxnSpPr/>
            <p:nvPr/>
          </p:nvCxnSpPr>
          <p:spPr>
            <a:xfrm>
              <a:off x="132948" y="5369728"/>
              <a:ext cx="1688963" cy="401686"/>
            </a:xfrm>
            <a:prstGeom prst="line">
              <a:avLst/>
            </a:prstGeom>
            <a:ln w="9525"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7485875" y="5369728"/>
              <a:ext cx="1425292" cy="401685"/>
            </a:xfrm>
            <a:prstGeom prst="line">
              <a:avLst/>
            </a:prstGeom>
            <a:ln w="9525" cmpd="sng">
              <a:solidFill>
                <a:srgbClr val="800000"/>
              </a:solidFill>
            </a:ln>
          </p:spPr>
          <p:style>
            <a:lnRef idx="2">
              <a:schemeClr val="accent1"/>
            </a:lnRef>
            <a:fillRef idx="0">
              <a:schemeClr val="accent1"/>
            </a:fillRef>
            <a:effectRef idx="1">
              <a:schemeClr val="accent1"/>
            </a:effectRef>
            <a:fontRef idx="minor">
              <a:schemeClr val="tx1"/>
            </a:fontRef>
          </p:style>
        </p:cxnSp>
      </p:grpSp>
      <p:pic>
        <p:nvPicPr>
          <p:cNvPr id="3" name="Picture 2"/>
          <p:cNvPicPr>
            <a:picLocks noChangeAspect="1"/>
          </p:cNvPicPr>
          <p:nvPr/>
        </p:nvPicPr>
        <p:blipFill>
          <a:blip r:embed="rId8"/>
          <a:stretch>
            <a:fillRect/>
          </a:stretch>
        </p:blipFill>
        <p:spPr>
          <a:xfrm>
            <a:off x="5334001" y="695020"/>
            <a:ext cx="1613667" cy="1667181"/>
          </a:xfrm>
          <a:prstGeom prst="rect">
            <a:avLst/>
          </a:prstGeom>
        </p:spPr>
      </p:pic>
      <p:pic>
        <p:nvPicPr>
          <p:cNvPr id="21" name="Picture 20"/>
          <p:cNvPicPr>
            <a:picLocks noChangeAspect="1"/>
          </p:cNvPicPr>
          <p:nvPr/>
        </p:nvPicPr>
        <p:blipFill>
          <a:blip r:embed="rId9"/>
          <a:stretch>
            <a:fillRect/>
          </a:stretch>
        </p:blipFill>
        <p:spPr>
          <a:xfrm>
            <a:off x="8001000" y="1219200"/>
            <a:ext cx="945000" cy="762000"/>
          </a:xfrm>
          <a:prstGeom prst="rect">
            <a:avLst/>
          </a:prstGeom>
        </p:spPr>
      </p:pic>
    </p:spTree>
    <p:extLst>
      <p:ext uri="{BB962C8B-B14F-4D97-AF65-F5344CB8AC3E}">
        <p14:creationId xmlns:p14="http://schemas.microsoft.com/office/powerpoint/2010/main" val="2133955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37382" y="914400"/>
            <a:ext cx="3241549" cy="2431162"/>
          </a:xfrm>
          <a:prstGeom prst="rect">
            <a:avLst/>
          </a:prstGeom>
        </p:spPr>
      </p:pic>
      <p:sp>
        <p:nvSpPr>
          <p:cNvPr id="6" name="TextBox 5"/>
          <p:cNvSpPr txBox="1"/>
          <p:nvPr/>
        </p:nvSpPr>
        <p:spPr>
          <a:xfrm>
            <a:off x="2770966" y="3345439"/>
            <a:ext cx="1249060" cy="369332"/>
          </a:xfrm>
          <a:prstGeom prst="rect">
            <a:avLst/>
          </a:prstGeom>
          <a:noFill/>
        </p:spPr>
        <p:txBody>
          <a:bodyPr wrap="none" rtlCol="0">
            <a:spAutoFit/>
          </a:bodyPr>
          <a:lstStyle/>
          <a:p>
            <a:r>
              <a:rPr lang="en-US" dirty="0"/>
              <a:t>BIG DATA</a:t>
            </a:r>
          </a:p>
        </p:txBody>
      </p:sp>
      <p:grpSp>
        <p:nvGrpSpPr>
          <p:cNvPr id="7" name="Group 6"/>
          <p:cNvGrpSpPr/>
          <p:nvPr/>
        </p:nvGrpSpPr>
        <p:grpSpPr>
          <a:xfrm>
            <a:off x="7582435" y="2354235"/>
            <a:ext cx="2468315" cy="892435"/>
            <a:chOff x="2660261" y="2392823"/>
            <a:chExt cx="2468315" cy="892435"/>
          </a:xfrm>
        </p:grpSpPr>
        <p:pic>
          <p:nvPicPr>
            <p:cNvPr id="8" name="Picture 7"/>
            <p:cNvPicPr>
              <a:picLocks noChangeAspect="1"/>
            </p:cNvPicPr>
            <p:nvPr/>
          </p:nvPicPr>
          <p:blipFill>
            <a:blip r:embed="rId4"/>
            <a:stretch>
              <a:fillRect/>
            </a:stretch>
          </p:blipFill>
          <p:spPr>
            <a:xfrm>
              <a:off x="3276601" y="2392823"/>
              <a:ext cx="1675364" cy="693459"/>
            </a:xfrm>
            <a:prstGeom prst="rect">
              <a:avLst/>
            </a:prstGeom>
            <a:effectLst>
              <a:softEdge rad="50800"/>
            </a:effectLst>
          </p:spPr>
        </p:pic>
        <p:pic>
          <p:nvPicPr>
            <p:cNvPr id="9" name="Picture 8" descr="gcp-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0261" y="2975913"/>
              <a:ext cx="2468315" cy="309345"/>
            </a:xfrm>
            <a:prstGeom prst="rect">
              <a:avLst/>
            </a:prstGeom>
            <a:solidFill>
              <a:schemeClr val="bg1"/>
            </a:solidFill>
            <a:effectLst>
              <a:softEdge rad="50800"/>
            </a:effectLst>
          </p:spPr>
        </p:pic>
      </p:grpSp>
      <p:pic>
        <p:nvPicPr>
          <p:cNvPr id="1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0308" y="1760761"/>
            <a:ext cx="783830" cy="75076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1" name="TextBox 10"/>
          <p:cNvSpPr txBox="1"/>
          <p:nvPr/>
        </p:nvSpPr>
        <p:spPr>
          <a:xfrm>
            <a:off x="7725784" y="3345562"/>
            <a:ext cx="2826415" cy="369332"/>
          </a:xfrm>
          <a:prstGeom prst="rect">
            <a:avLst/>
          </a:prstGeom>
          <a:noFill/>
        </p:spPr>
        <p:txBody>
          <a:bodyPr wrap="none" rtlCol="0">
            <a:spAutoFit/>
          </a:bodyPr>
          <a:lstStyle/>
          <a:p>
            <a:r>
              <a:rPr lang="en-US" dirty="0"/>
              <a:t>ON-DEMAND COMPUTE</a:t>
            </a:r>
          </a:p>
        </p:txBody>
      </p:sp>
      <p:pic>
        <p:nvPicPr>
          <p:cNvPr id="12" name="Picture 11"/>
          <p:cNvPicPr>
            <a:picLocks noChangeAspect="1"/>
          </p:cNvPicPr>
          <p:nvPr/>
        </p:nvPicPr>
        <p:blipFill>
          <a:blip r:embed="rId7"/>
          <a:stretch>
            <a:fillRect/>
          </a:stretch>
        </p:blipFill>
        <p:spPr>
          <a:xfrm>
            <a:off x="7327551" y="1836459"/>
            <a:ext cx="796464" cy="719371"/>
          </a:xfrm>
          <a:prstGeom prst="rect">
            <a:avLst/>
          </a:prstGeom>
          <a:effectLst>
            <a:outerShdw blurRad="50800" dist="38100" dir="2700000" algn="tl" rotWithShape="0">
              <a:srgbClr val="000000">
                <a:alpha val="43000"/>
              </a:srgbClr>
            </a:outerShdw>
          </a:effectLst>
        </p:spPr>
      </p:pic>
      <p:sp>
        <p:nvSpPr>
          <p:cNvPr id="13" name="TextBox 12"/>
          <p:cNvSpPr txBox="1"/>
          <p:nvPr/>
        </p:nvSpPr>
        <p:spPr>
          <a:xfrm>
            <a:off x="1737382" y="3810001"/>
            <a:ext cx="8778219" cy="1384995"/>
          </a:xfrm>
          <a:prstGeom prst="rect">
            <a:avLst/>
          </a:prstGeom>
          <a:solidFill>
            <a:schemeClr val="accent5">
              <a:lumMod val="20000"/>
              <a:lumOff val="80000"/>
            </a:schemeClr>
          </a:solidFill>
          <a:ln>
            <a:solidFill>
              <a:srgbClr val="800000"/>
            </a:solidFill>
          </a:ln>
        </p:spPr>
        <p:txBody>
          <a:bodyPr wrap="square" rtlCol="0">
            <a:spAutoFit/>
          </a:bodyPr>
          <a:lstStyle/>
          <a:p>
            <a:pPr algn="ctr"/>
            <a:r>
              <a:rPr lang="en-US" sz="2800" dirty="0"/>
              <a:t>Allows for data-enabled decision making at scale, using </a:t>
            </a:r>
            <a:r>
              <a:rPr lang="en-US" sz="2800" dirty="0" smtClean="0"/>
              <a:t>data management, statistics</a:t>
            </a:r>
            <a:r>
              <a:rPr lang="en-US" sz="2800" dirty="0"/>
              <a:t>, data mining, graph analytics, etc.</a:t>
            </a:r>
          </a:p>
        </p:txBody>
      </p:sp>
      <p:cxnSp>
        <p:nvCxnSpPr>
          <p:cNvPr id="15" name="Straight Arrow Connector 14"/>
          <p:cNvCxnSpPr/>
          <p:nvPr/>
        </p:nvCxnSpPr>
        <p:spPr>
          <a:xfrm flipH="1">
            <a:off x="6152438" y="2237946"/>
            <a:ext cx="1" cy="1476825"/>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1737382" y="4827524"/>
            <a:ext cx="8778219" cy="331034"/>
            <a:chOff x="132948" y="5647978"/>
            <a:chExt cx="8778219" cy="331034"/>
          </a:xfrm>
        </p:grpSpPr>
        <p:cxnSp>
          <p:nvCxnSpPr>
            <p:cNvPr id="18" name="Straight Connector 17"/>
            <p:cNvCxnSpPr/>
            <p:nvPr/>
          </p:nvCxnSpPr>
          <p:spPr>
            <a:xfrm>
              <a:off x="132948" y="5647978"/>
              <a:ext cx="1678571" cy="331034"/>
            </a:xfrm>
            <a:prstGeom prst="line">
              <a:avLst/>
            </a:prstGeom>
            <a:ln w="9525"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7485875" y="5664738"/>
              <a:ext cx="1425292" cy="299861"/>
            </a:xfrm>
            <a:prstGeom prst="line">
              <a:avLst/>
            </a:prstGeom>
            <a:ln w="9525" cmpd="sng">
              <a:solidFill>
                <a:srgbClr val="800000"/>
              </a:solidFill>
            </a:ln>
          </p:spPr>
          <p:style>
            <a:lnRef idx="2">
              <a:schemeClr val="accent1"/>
            </a:lnRef>
            <a:fillRef idx="0">
              <a:schemeClr val="accent1"/>
            </a:fillRef>
            <a:effectRef idx="1">
              <a:schemeClr val="accent1"/>
            </a:effectRef>
            <a:fontRef idx="minor">
              <a:schemeClr val="tx1"/>
            </a:fontRef>
          </p:style>
        </p:cxnSp>
      </p:grpSp>
      <p:cxnSp>
        <p:nvCxnSpPr>
          <p:cNvPr id="20" name="Straight Arrow Connector 19"/>
          <p:cNvCxnSpPr/>
          <p:nvPr/>
        </p:nvCxnSpPr>
        <p:spPr>
          <a:xfrm>
            <a:off x="6152438" y="1081009"/>
            <a:ext cx="0" cy="1156937"/>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657600" y="87868"/>
            <a:ext cx="6050054" cy="369332"/>
          </a:xfrm>
          <a:prstGeom prst="rect">
            <a:avLst/>
          </a:prstGeom>
          <a:noFill/>
        </p:spPr>
        <p:txBody>
          <a:bodyPr wrap="none" rtlCol="0">
            <a:spAutoFit/>
          </a:bodyPr>
          <a:lstStyle/>
          <a:p>
            <a:r>
              <a:rPr lang="en-US" dirty="0"/>
              <a:t>APPLICATION-SPECIFIC KNOWLEDGE and QUESTIONS</a:t>
            </a:r>
          </a:p>
        </p:txBody>
      </p:sp>
      <p:sp>
        <p:nvSpPr>
          <p:cNvPr id="25" name="TextBox 24"/>
          <p:cNvSpPr txBox="1"/>
          <p:nvPr/>
        </p:nvSpPr>
        <p:spPr>
          <a:xfrm>
            <a:off x="5791200" y="152401"/>
            <a:ext cx="615874" cy="1015663"/>
          </a:xfrm>
          <a:prstGeom prst="rect">
            <a:avLst/>
          </a:prstGeom>
          <a:noFill/>
        </p:spPr>
        <p:txBody>
          <a:bodyPr wrap="none" rtlCol="0">
            <a:spAutoFit/>
          </a:bodyPr>
          <a:lstStyle/>
          <a:p>
            <a:r>
              <a:rPr lang="en-US" sz="6000" b="1" dirty="0"/>
              <a:t>?</a:t>
            </a:r>
          </a:p>
        </p:txBody>
      </p:sp>
      <p:sp>
        <p:nvSpPr>
          <p:cNvPr id="26" name="Rectangle 25"/>
          <p:cNvSpPr/>
          <p:nvPr/>
        </p:nvSpPr>
        <p:spPr>
          <a:xfrm>
            <a:off x="3415953" y="5158558"/>
            <a:ext cx="5663964" cy="1015663"/>
          </a:xfrm>
          <a:prstGeom prst="rect">
            <a:avLst/>
          </a:prstGeom>
          <a:solidFill>
            <a:srgbClr val="FFFFCC"/>
          </a:solidFill>
          <a:ln>
            <a:solidFill>
              <a:srgbClr val="800000"/>
            </a:solidFill>
          </a:ln>
        </p:spPr>
        <p:txBody>
          <a:bodyPr wrap="square">
            <a:spAutoFit/>
          </a:bodyPr>
          <a:lstStyle/>
          <a:p>
            <a:pPr algn="ctr"/>
            <a:r>
              <a:rPr lang="en-US" sz="2000" dirty="0"/>
              <a:t>Requires support for </a:t>
            </a:r>
            <a:r>
              <a:rPr lang="en-US" sz="2000" dirty="0">
                <a:solidFill>
                  <a:srgbClr val="0000FF"/>
                </a:solidFill>
              </a:rPr>
              <a:t>experimental work</a:t>
            </a:r>
            <a:r>
              <a:rPr lang="en-US" sz="2000" dirty="0"/>
              <a:t> by a multidisciplinary group of experts and </a:t>
            </a:r>
            <a:r>
              <a:rPr lang="en-US" sz="2000" dirty="0">
                <a:solidFill>
                  <a:srgbClr val="0000FF"/>
                </a:solidFill>
              </a:rPr>
              <a:t>dynamic scalability </a:t>
            </a:r>
            <a:r>
              <a:rPr lang="en-US" sz="2000" dirty="0"/>
              <a:t>on many platforms!</a:t>
            </a:r>
          </a:p>
        </p:txBody>
      </p:sp>
      <p:cxnSp>
        <p:nvCxnSpPr>
          <p:cNvPr id="30" name="Straight Arrow Connector 29"/>
          <p:cNvCxnSpPr/>
          <p:nvPr/>
        </p:nvCxnSpPr>
        <p:spPr>
          <a:xfrm flipH="1">
            <a:off x="6152439" y="2237945"/>
            <a:ext cx="866426" cy="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978930" y="2237945"/>
            <a:ext cx="1173508" cy="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8"/>
          <a:stretch>
            <a:fillRect/>
          </a:stretch>
        </p:blipFill>
        <p:spPr>
          <a:xfrm>
            <a:off x="8153400" y="990600"/>
            <a:ext cx="945000" cy="762000"/>
          </a:xfrm>
          <a:prstGeom prst="rect">
            <a:avLst/>
          </a:prstGeom>
        </p:spPr>
      </p:pic>
    </p:spTree>
    <p:extLst>
      <p:ext uri="{BB962C8B-B14F-4D97-AF65-F5344CB8AC3E}">
        <p14:creationId xmlns:p14="http://schemas.microsoft.com/office/powerpoint/2010/main" val="1157544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747240" y="6021970"/>
            <a:ext cx="8769405" cy="806495"/>
          </a:xfrm>
          <a:prstGeom prst="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Diagram 5"/>
          <p:cNvGraphicFramePr/>
          <p:nvPr>
            <p:extLst/>
          </p:nvPr>
        </p:nvGraphicFramePr>
        <p:xfrm>
          <a:off x="1762126" y="-248794"/>
          <a:ext cx="8905875" cy="2952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5394852" y="118402"/>
            <a:ext cx="5223559" cy="40011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000" dirty="0"/>
              <a:t>Computational “Big” Data Science </a:t>
            </a:r>
          </a:p>
        </p:txBody>
      </p:sp>
      <p:sp>
        <p:nvSpPr>
          <p:cNvPr id="4" name="TextBox 3"/>
          <p:cNvSpPr txBox="1"/>
          <p:nvPr/>
        </p:nvSpPr>
        <p:spPr>
          <a:xfrm>
            <a:off x="2365676" y="1757419"/>
            <a:ext cx="1085554" cy="369332"/>
          </a:xfrm>
          <a:prstGeom prst="rect">
            <a:avLst/>
          </a:prstGeom>
          <a:noFill/>
        </p:spPr>
        <p:txBody>
          <a:bodyPr wrap="none" rtlCol="0">
            <a:spAutoFit/>
          </a:bodyPr>
          <a:lstStyle/>
          <a:p>
            <a:r>
              <a:rPr lang="en-US" dirty="0"/>
              <a:t>ACCESS</a:t>
            </a:r>
          </a:p>
        </p:txBody>
      </p:sp>
      <p:sp>
        <p:nvSpPr>
          <p:cNvPr id="23" name="TextBox 22"/>
          <p:cNvSpPr txBox="1"/>
          <p:nvPr/>
        </p:nvSpPr>
        <p:spPr>
          <a:xfrm>
            <a:off x="4673948" y="1700584"/>
            <a:ext cx="1236236" cy="369332"/>
          </a:xfrm>
          <a:prstGeom prst="rect">
            <a:avLst/>
          </a:prstGeom>
          <a:noFill/>
        </p:spPr>
        <p:txBody>
          <a:bodyPr wrap="none" rtlCol="0">
            <a:spAutoFit/>
          </a:bodyPr>
          <a:lstStyle/>
          <a:p>
            <a:r>
              <a:rPr lang="en-US" dirty="0"/>
              <a:t>MANAGE</a:t>
            </a:r>
          </a:p>
        </p:txBody>
      </p:sp>
      <p:sp>
        <p:nvSpPr>
          <p:cNvPr id="24" name="TextBox 23"/>
          <p:cNvSpPr txBox="1"/>
          <p:nvPr/>
        </p:nvSpPr>
        <p:spPr>
          <a:xfrm>
            <a:off x="6613066" y="1710510"/>
            <a:ext cx="1176925" cy="369332"/>
          </a:xfrm>
          <a:prstGeom prst="rect">
            <a:avLst/>
          </a:prstGeom>
          <a:noFill/>
        </p:spPr>
        <p:txBody>
          <a:bodyPr wrap="none" rtlCol="0">
            <a:spAutoFit/>
          </a:bodyPr>
          <a:lstStyle/>
          <a:p>
            <a:r>
              <a:rPr lang="en-US" dirty="0"/>
              <a:t>ANALYZE</a:t>
            </a:r>
          </a:p>
        </p:txBody>
      </p:sp>
      <p:sp>
        <p:nvSpPr>
          <p:cNvPr id="25" name="TextBox 24"/>
          <p:cNvSpPr txBox="1"/>
          <p:nvPr/>
        </p:nvSpPr>
        <p:spPr>
          <a:xfrm>
            <a:off x="8597034" y="1754941"/>
            <a:ext cx="2021376" cy="369332"/>
          </a:xfrm>
          <a:prstGeom prst="rect">
            <a:avLst/>
          </a:prstGeom>
          <a:noFill/>
        </p:spPr>
        <p:txBody>
          <a:bodyPr wrap="square" rtlCol="0">
            <a:spAutoFit/>
          </a:bodyPr>
          <a:lstStyle/>
          <a:p>
            <a:r>
              <a:rPr lang="en-US" dirty="0" err="1"/>
              <a:t>REPORT</a:t>
            </a:r>
            <a:r>
              <a:rPr lang="en-US" dirty="0" err="1">
                <a:solidFill>
                  <a:schemeClr val="bg1"/>
                </a:solidFill>
              </a:rPr>
              <a:t>xdhd</a:t>
            </a:r>
            <a:endParaRPr lang="en-US" dirty="0"/>
          </a:p>
        </p:txBody>
      </p:sp>
      <p:sp>
        <p:nvSpPr>
          <p:cNvPr id="5" name="Rectangle 4"/>
          <p:cNvSpPr/>
          <p:nvPr/>
        </p:nvSpPr>
        <p:spPr>
          <a:xfrm>
            <a:off x="2503712" y="2585810"/>
            <a:ext cx="2785684" cy="2819365"/>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7512761" y="2585810"/>
            <a:ext cx="2922205" cy="2819365"/>
          </a:xfrm>
          <a:prstGeom prst="rect">
            <a:avLst/>
          </a:prstGeom>
          <a:solidFill>
            <a:schemeClr val="accent4">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29" name="TextBox 28"/>
          <p:cNvSpPr txBox="1"/>
          <p:nvPr/>
        </p:nvSpPr>
        <p:spPr>
          <a:xfrm>
            <a:off x="1619083" y="118402"/>
            <a:ext cx="3537069" cy="40011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000" dirty="0"/>
              <a:t> “Big” Data Engineering</a:t>
            </a:r>
          </a:p>
        </p:txBody>
      </p:sp>
      <p:cxnSp>
        <p:nvCxnSpPr>
          <p:cNvPr id="13" name="Straight Connector 12"/>
          <p:cNvCxnSpPr/>
          <p:nvPr/>
        </p:nvCxnSpPr>
        <p:spPr>
          <a:xfrm>
            <a:off x="2503712" y="2997952"/>
            <a:ext cx="278568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503711" y="2569548"/>
            <a:ext cx="2771940" cy="369332"/>
          </a:xfrm>
          <a:prstGeom prst="rect">
            <a:avLst/>
          </a:prstGeom>
          <a:noFill/>
        </p:spPr>
        <p:txBody>
          <a:bodyPr wrap="square" rtlCol="0">
            <a:spAutoFit/>
          </a:bodyPr>
          <a:lstStyle/>
          <a:p>
            <a:pPr algn="ctr"/>
            <a:r>
              <a:rPr lang="en-US" dirty="0"/>
              <a:t>SDSC Data Platform</a:t>
            </a:r>
          </a:p>
        </p:txBody>
      </p:sp>
      <p:sp>
        <p:nvSpPr>
          <p:cNvPr id="31" name="TextBox 30"/>
          <p:cNvSpPr txBox="1"/>
          <p:nvPr/>
        </p:nvSpPr>
        <p:spPr>
          <a:xfrm>
            <a:off x="7450416" y="2563595"/>
            <a:ext cx="3065247" cy="369332"/>
          </a:xfrm>
          <a:prstGeom prst="rect">
            <a:avLst/>
          </a:prstGeom>
          <a:noFill/>
        </p:spPr>
        <p:txBody>
          <a:bodyPr wrap="square" rtlCol="0">
            <a:spAutoFit/>
          </a:bodyPr>
          <a:lstStyle/>
          <a:p>
            <a:r>
              <a:rPr lang="en-US" dirty="0"/>
              <a:t>SDSC </a:t>
            </a:r>
            <a:r>
              <a:rPr lang="en-US" dirty="0" smtClean="0"/>
              <a:t>Computing </a:t>
            </a:r>
            <a:r>
              <a:rPr lang="en-US" dirty="0"/>
              <a:t>Systems</a:t>
            </a:r>
          </a:p>
        </p:txBody>
      </p:sp>
      <p:cxnSp>
        <p:nvCxnSpPr>
          <p:cNvPr id="33" name="Straight Connector 32"/>
          <p:cNvCxnSpPr/>
          <p:nvPr/>
        </p:nvCxnSpPr>
        <p:spPr>
          <a:xfrm>
            <a:off x="7512762" y="2997952"/>
            <a:ext cx="2922204"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531840" y="6285078"/>
            <a:ext cx="3640740" cy="369332"/>
          </a:xfrm>
          <a:prstGeom prst="rect">
            <a:avLst/>
          </a:prstGeom>
          <a:noFill/>
        </p:spPr>
        <p:txBody>
          <a:bodyPr wrap="none" rtlCol="0">
            <a:spAutoFit/>
          </a:bodyPr>
          <a:lstStyle/>
          <a:p>
            <a:r>
              <a:rPr lang="en-US" dirty="0"/>
              <a:t>NETWORKING and STORAGE CI</a:t>
            </a:r>
          </a:p>
        </p:txBody>
      </p:sp>
      <p:cxnSp>
        <p:nvCxnSpPr>
          <p:cNvPr id="43" name="Straight Arrow Connector 42"/>
          <p:cNvCxnSpPr/>
          <p:nvPr/>
        </p:nvCxnSpPr>
        <p:spPr>
          <a:xfrm>
            <a:off x="3473145" y="1757420"/>
            <a:ext cx="0" cy="806175"/>
          </a:xfrm>
          <a:prstGeom prst="straightConnector1">
            <a:avLst/>
          </a:prstGeom>
          <a:ln>
            <a:solidFill>
              <a:schemeClr val="tx2">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531840" y="1691523"/>
            <a:ext cx="0" cy="806175"/>
          </a:xfrm>
          <a:prstGeom prst="straightConnector1">
            <a:avLst/>
          </a:prstGeom>
          <a:ln>
            <a:solidFill>
              <a:schemeClr val="accent5">
                <a:lumMod val="75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858984" y="1710511"/>
            <a:ext cx="0" cy="806175"/>
          </a:xfrm>
          <a:prstGeom prst="straightConnector1">
            <a:avLst/>
          </a:prstGeom>
          <a:ln>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 idx="3"/>
            <a:endCxn id="26" idx="1"/>
          </p:cNvCxnSpPr>
          <p:nvPr/>
        </p:nvCxnSpPr>
        <p:spPr>
          <a:xfrm>
            <a:off x="5289396" y="3995493"/>
            <a:ext cx="2223365"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3255663" y="5405175"/>
            <a:ext cx="0" cy="616795"/>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9818322" y="5405175"/>
            <a:ext cx="0" cy="616795"/>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0800000" flipV="1">
            <a:off x="5289394" y="2126751"/>
            <a:ext cx="2569590" cy="577204"/>
          </a:xfrm>
          <a:prstGeom prst="bentConnector3">
            <a:avLst>
              <a:gd name="adj1" fmla="val 50000"/>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71" name="Elbow Connector 70"/>
          <p:cNvCxnSpPr>
            <a:stCxn id="25" idx="0"/>
          </p:cNvCxnSpPr>
          <p:nvPr/>
        </p:nvCxnSpPr>
        <p:spPr>
          <a:xfrm rot="16200000" flipH="1" flipV="1">
            <a:off x="6782548" y="367253"/>
            <a:ext cx="1437486" cy="4212862"/>
          </a:xfrm>
          <a:prstGeom prst="bentConnector4">
            <a:avLst>
              <a:gd name="adj1" fmla="val 37520"/>
              <a:gd name="adj2" fmla="val 61995"/>
            </a:avLst>
          </a:prstGeom>
          <a:ln>
            <a:solidFill>
              <a:schemeClr val="accent6">
                <a:lumMod val="75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2577713" y="3178791"/>
            <a:ext cx="2725426" cy="1754326"/>
          </a:xfrm>
          <a:prstGeom prst="rect">
            <a:avLst/>
          </a:prstGeom>
          <a:noFill/>
        </p:spPr>
        <p:txBody>
          <a:bodyPr wrap="none" rtlCol="0">
            <a:spAutoFit/>
          </a:bodyPr>
          <a:lstStyle/>
          <a:p>
            <a:pPr marL="285750" indent="-285750">
              <a:buFont typeface="Arial"/>
              <a:buChar char="•"/>
            </a:pPr>
            <a:r>
              <a:rPr lang="en-US" dirty="0"/>
              <a:t>Data Management </a:t>
            </a:r>
          </a:p>
          <a:p>
            <a:pPr marL="285750" indent="-285750">
              <a:buFont typeface="Arial"/>
              <a:buChar char="•"/>
            </a:pPr>
            <a:r>
              <a:rPr lang="en-US" dirty="0"/>
              <a:t>Graph Analytics</a:t>
            </a:r>
          </a:p>
          <a:p>
            <a:pPr marL="285750" indent="-285750">
              <a:buFont typeface="Arial"/>
              <a:buChar char="•"/>
            </a:pPr>
            <a:r>
              <a:rPr lang="en-US" dirty="0" err="1"/>
              <a:t>Hadoop</a:t>
            </a:r>
            <a:r>
              <a:rPr lang="en-US" dirty="0"/>
              <a:t> Stack</a:t>
            </a:r>
          </a:p>
          <a:p>
            <a:pPr marL="285750" indent="-285750">
              <a:buFont typeface="Arial"/>
              <a:buChar char="•"/>
            </a:pPr>
            <a:r>
              <a:rPr lang="en-US" dirty="0"/>
              <a:t>Information Vis</a:t>
            </a:r>
          </a:p>
          <a:p>
            <a:pPr marL="285750" indent="-285750">
              <a:buFont typeface="Arial"/>
              <a:buChar char="•"/>
            </a:pPr>
            <a:r>
              <a:rPr lang="en-US" dirty="0"/>
              <a:t>Exploratory Analysis</a:t>
            </a:r>
          </a:p>
          <a:p>
            <a:pPr marL="285750" indent="-285750">
              <a:buFont typeface="Arial"/>
              <a:buChar char="•"/>
            </a:pPr>
            <a:r>
              <a:rPr lang="en-US" dirty="0"/>
              <a:t>…..</a:t>
            </a:r>
          </a:p>
        </p:txBody>
      </p:sp>
      <p:sp>
        <p:nvSpPr>
          <p:cNvPr id="86" name="TextBox 85"/>
          <p:cNvSpPr txBox="1"/>
          <p:nvPr/>
        </p:nvSpPr>
        <p:spPr>
          <a:xfrm>
            <a:off x="7488327" y="3192427"/>
            <a:ext cx="2946640" cy="1477328"/>
          </a:xfrm>
          <a:prstGeom prst="rect">
            <a:avLst/>
          </a:prstGeom>
          <a:noFill/>
        </p:spPr>
        <p:txBody>
          <a:bodyPr wrap="none" rtlCol="0">
            <a:spAutoFit/>
          </a:bodyPr>
          <a:lstStyle/>
          <a:p>
            <a:pPr marL="285750" indent="-285750">
              <a:buFont typeface="Arial"/>
              <a:buChar char="•"/>
            </a:pPr>
            <a:r>
              <a:rPr lang="en-US" dirty="0" smtClean="0"/>
              <a:t>Gordon – SSDs</a:t>
            </a:r>
            <a:endParaRPr lang="en-US" dirty="0"/>
          </a:p>
          <a:p>
            <a:pPr marL="285750" indent="-285750">
              <a:buFont typeface="Arial"/>
              <a:buChar char="•"/>
            </a:pPr>
            <a:r>
              <a:rPr lang="en-US" dirty="0" smtClean="0"/>
              <a:t>Comet – Large Mem.</a:t>
            </a:r>
            <a:endParaRPr lang="en-US" dirty="0"/>
          </a:p>
          <a:p>
            <a:pPr marL="285750" indent="-285750">
              <a:buFont typeface="Arial"/>
              <a:buChar char="•"/>
            </a:pPr>
            <a:r>
              <a:rPr lang="en-US" dirty="0"/>
              <a:t>Compute </a:t>
            </a:r>
            <a:r>
              <a:rPr lang="en-US" dirty="0" smtClean="0"/>
              <a:t>Cloud</a:t>
            </a:r>
            <a:endParaRPr lang="en-US" dirty="0"/>
          </a:p>
          <a:p>
            <a:pPr marL="285750" indent="-285750">
              <a:buFont typeface="Arial"/>
              <a:buChar char="•"/>
            </a:pPr>
            <a:r>
              <a:rPr lang="en-US" dirty="0" err="1"/>
              <a:t>Hadoop</a:t>
            </a:r>
            <a:r>
              <a:rPr lang="en-US" dirty="0"/>
              <a:t>/Spark Cluster</a:t>
            </a:r>
          </a:p>
          <a:p>
            <a:pPr marL="285750" indent="-285750">
              <a:buFont typeface="Arial"/>
              <a:buChar char="•"/>
            </a:pPr>
            <a:r>
              <a:rPr lang="en-US" dirty="0"/>
              <a:t>…..</a:t>
            </a:r>
          </a:p>
        </p:txBody>
      </p:sp>
    </p:spTree>
    <p:extLst>
      <p:ext uri="{BB962C8B-B14F-4D97-AF65-F5344CB8AC3E}">
        <p14:creationId xmlns:p14="http://schemas.microsoft.com/office/powerpoint/2010/main" val="3792842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07817" y="1671376"/>
            <a:ext cx="4177147" cy="2351035"/>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0" y="0"/>
            <a:ext cx="12192000" cy="1444336"/>
          </a:xfrm>
          <a:prstGeom prst="rect">
            <a:avLst/>
          </a:prstGeom>
        </p:spPr>
      </p:pic>
      <p:sp>
        <p:nvSpPr>
          <p:cNvPr id="6" name="TextBox 5"/>
          <p:cNvSpPr txBox="1"/>
          <p:nvPr/>
        </p:nvSpPr>
        <p:spPr>
          <a:xfrm>
            <a:off x="187037" y="1450414"/>
            <a:ext cx="4197928" cy="323165"/>
          </a:xfrm>
          <a:prstGeom prst="rect">
            <a:avLst/>
          </a:prstGeom>
          <a:solidFill>
            <a:srgbClr val="FCD5B5"/>
          </a:solidFill>
          <a:ln>
            <a:solidFill>
              <a:srgbClr val="800000"/>
            </a:solidFill>
          </a:ln>
        </p:spPr>
        <p:txBody>
          <a:bodyPr wrap="square" rtlCol="0">
            <a:spAutoFit/>
          </a:bodyPr>
          <a:lstStyle/>
          <a:p>
            <a:pPr algn="ctr"/>
            <a:r>
              <a:rPr lang="en-US" sz="1500" dirty="0" smtClean="0">
                <a:latin typeface="+mj-lt"/>
              </a:rPr>
              <a:t>Sensing Health for Treatment Effectiveness</a:t>
            </a:r>
          </a:p>
        </p:txBody>
      </p:sp>
      <p:pic>
        <p:nvPicPr>
          <p:cNvPr id="8" name="Picture 7"/>
          <p:cNvPicPr>
            <a:picLocks noChangeAspect="1"/>
          </p:cNvPicPr>
          <p:nvPr/>
        </p:nvPicPr>
        <p:blipFill>
          <a:blip r:embed="rId5"/>
          <a:stretch>
            <a:fillRect/>
          </a:stretch>
        </p:blipFill>
        <p:spPr>
          <a:xfrm>
            <a:off x="8011391" y="1439954"/>
            <a:ext cx="3836915" cy="2582457"/>
          </a:xfrm>
          <a:prstGeom prst="rect">
            <a:avLst/>
          </a:prstGeom>
          <a:ln>
            <a:solidFill>
              <a:schemeClr val="accent1"/>
            </a:solidFill>
          </a:ln>
        </p:spPr>
      </p:pic>
      <p:pic>
        <p:nvPicPr>
          <p:cNvPr id="9" name="Picture 8"/>
          <p:cNvPicPr>
            <a:picLocks noChangeAspect="1"/>
          </p:cNvPicPr>
          <p:nvPr/>
        </p:nvPicPr>
        <p:blipFill>
          <a:blip r:embed="rId6"/>
          <a:stretch>
            <a:fillRect/>
          </a:stretch>
        </p:blipFill>
        <p:spPr>
          <a:xfrm>
            <a:off x="10369333" y="1072422"/>
            <a:ext cx="1478973" cy="435343"/>
          </a:xfrm>
          <a:prstGeom prst="rect">
            <a:avLst/>
          </a:prstGeom>
          <a:ln>
            <a:solidFill>
              <a:schemeClr val="accent1"/>
            </a:solidFill>
          </a:ln>
        </p:spPr>
      </p:pic>
      <p:pic>
        <p:nvPicPr>
          <p:cNvPr id="12" name="Picture 11"/>
          <p:cNvPicPr>
            <a:picLocks noChangeAspect="1"/>
          </p:cNvPicPr>
          <p:nvPr/>
        </p:nvPicPr>
        <p:blipFill>
          <a:blip r:embed="rId7"/>
          <a:stretch>
            <a:fillRect/>
          </a:stretch>
        </p:blipFill>
        <p:spPr>
          <a:xfrm>
            <a:off x="7928209" y="4259682"/>
            <a:ext cx="4098332" cy="2117832"/>
          </a:xfrm>
          <a:prstGeom prst="rect">
            <a:avLst/>
          </a:prstGeom>
        </p:spPr>
      </p:pic>
      <p:pic>
        <p:nvPicPr>
          <p:cNvPr id="13" name="Picture 12"/>
          <p:cNvPicPr>
            <a:picLocks noChangeAspect="1"/>
          </p:cNvPicPr>
          <p:nvPr/>
        </p:nvPicPr>
        <p:blipFill>
          <a:blip r:embed="rId8"/>
          <a:stretch>
            <a:fillRect/>
          </a:stretch>
        </p:blipFill>
        <p:spPr>
          <a:xfrm>
            <a:off x="7928208" y="4488703"/>
            <a:ext cx="4096798" cy="2248026"/>
          </a:xfrm>
          <a:prstGeom prst="rect">
            <a:avLst/>
          </a:prstGeom>
        </p:spPr>
      </p:pic>
      <p:pic>
        <p:nvPicPr>
          <p:cNvPr id="14" name="Picture 13"/>
          <p:cNvPicPr>
            <a:picLocks noChangeAspect="1"/>
          </p:cNvPicPr>
          <p:nvPr/>
        </p:nvPicPr>
        <p:blipFill>
          <a:blip r:embed="rId9"/>
          <a:stretch>
            <a:fillRect/>
          </a:stretch>
        </p:blipFill>
        <p:spPr>
          <a:xfrm>
            <a:off x="7928208" y="4259682"/>
            <a:ext cx="4156096" cy="2331028"/>
          </a:xfrm>
          <a:prstGeom prst="rect">
            <a:avLst/>
          </a:prstGeom>
        </p:spPr>
      </p:pic>
      <p:grpSp>
        <p:nvGrpSpPr>
          <p:cNvPr id="15" name="Group 14"/>
          <p:cNvGrpSpPr/>
          <p:nvPr/>
        </p:nvGrpSpPr>
        <p:grpSpPr>
          <a:xfrm>
            <a:off x="2557670" y="1656522"/>
            <a:ext cx="5897218" cy="3310459"/>
            <a:chOff x="950377" y="2159771"/>
            <a:chExt cx="7039811" cy="3382722"/>
          </a:xfrm>
          <a:solidFill>
            <a:schemeClr val="accent2">
              <a:lumMod val="20000"/>
              <a:lumOff val="80000"/>
            </a:schemeClr>
          </a:solidFill>
        </p:grpSpPr>
        <p:sp>
          <p:nvSpPr>
            <p:cNvPr id="16" name="Oval 15"/>
            <p:cNvSpPr/>
            <p:nvPr/>
          </p:nvSpPr>
          <p:spPr>
            <a:xfrm>
              <a:off x="950377" y="2159771"/>
              <a:ext cx="7039811" cy="3382722"/>
            </a:xfrm>
            <a:prstGeom prst="ellipse">
              <a:avLst/>
            </a:prstGeom>
            <a:grp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457200" indent="-457200" algn="ctr">
                <a:buFont typeface="Arial"/>
                <a:buChar char="•"/>
              </a:pPr>
              <a:endParaRPr lang="en-US">
                <a:latin typeface="+mj-lt"/>
              </a:endParaRPr>
            </a:p>
          </p:txBody>
        </p:sp>
        <p:sp>
          <p:nvSpPr>
            <p:cNvPr id="17" name="Rectangle 16"/>
            <p:cNvSpPr/>
            <p:nvPr/>
          </p:nvSpPr>
          <p:spPr>
            <a:xfrm>
              <a:off x="1765875" y="2614382"/>
              <a:ext cx="5834155" cy="2327263"/>
            </a:xfrm>
            <a:prstGeom prst="rect">
              <a:avLst/>
            </a:prstGeom>
            <a:noFill/>
          </p:spPr>
          <p:txBody>
            <a:bodyPr wrap="square">
              <a:spAutoFit/>
            </a:bodyPr>
            <a:lstStyle/>
            <a:p>
              <a:pPr marL="342900" indent="-342900" algn="l">
                <a:buFont typeface="Arial"/>
                <a:buChar char="•"/>
              </a:pPr>
              <a:endParaRPr lang="en-US" sz="2200" dirty="0" smtClean="0"/>
            </a:p>
            <a:p>
              <a:pPr marL="342900" indent="-342900" algn="l">
                <a:buFont typeface="Arial"/>
                <a:buChar char="•"/>
              </a:pPr>
              <a:r>
                <a:rPr lang="en-US" sz="2000" dirty="0" smtClean="0"/>
                <a:t>Real-time Data Management</a:t>
              </a:r>
            </a:p>
            <a:p>
              <a:pPr marL="342900" indent="-342900" algn="l">
                <a:buFont typeface="Arial"/>
                <a:buChar char="•"/>
              </a:pPr>
              <a:r>
                <a:rPr lang="en-US" sz="2000" dirty="0" smtClean="0"/>
                <a:t>Multimedia Data Acquisition</a:t>
              </a:r>
            </a:p>
            <a:p>
              <a:pPr marL="342900" indent="-342900" algn="l">
                <a:buFont typeface="Arial"/>
                <a:buChar char="•"/>
              </a:pPr>
              <a:r>
                <a:rPr lang="en-US" sz="2000" dirty="0" smtClean="0">
                  <a:solidFill>
                    <a:prstClr val="black"/>
                  </a:solidFill>
                </a:rPr>
                <a:t>Dense Data (e.g., LIDAR) Management with DBMS</a:t>
              </a:r>
              <a:endParaRPr lang="en-US" sz="2000" dirty="0" smtClean="0"/>
            </a:p>
            <a:p>
              <a:pPr marL="342900" lvl="0" indent="-342900" algn="l">
                <a:buFont typeface="Arial"/>
                <a:buChar char="•"/>
              </a:pPr>
              <a:r>
                <a:rPr lang="en-US" sz="2000" dirty="0" smtClean="0">
                  <a:solidFill>
                    <a:prstClr val="black"/>
                  </a:solidFill>
                </a:rPr>
                <a:t>Data Warehousing</a:t>
              </a:r>
              <a:endParaRPr lang="en-US" sz="2000" dirty="0" smtClean="0"/>
            </a:p>
            <a:p>
              <a:pPr marL="342900" indent="-342900" algn="l">
                <a:buFont typeface="Arial"/>
                <a:buChar char="•"/>
              </a:pPr>
              <a:r>
                <a:rPr lang="en-US" sz="2000" dirty="0" smtClean="0"/>
                <a:t>Systems Integration</a:t>
              </a:r>
            </a:p>
          </p:txBody>
        </p:sp>
      </p:grpSp>
      <p:sp>
        <p:nvSpPr>
          <p:cNvPr id="18" name="TextBox 17"/>
          <p:cNvSpPr txBox="1"/>
          <p:nvPr/>
        </p:nvSpPr>
        <p:spPr>
          <a:xfrm>
            <a:off x="3539624" y="2102711"/>
            <a:ext cx="4035079" cy="400110"/>
          </a:xfrm>
          <a:prstGeom prst="rect">
            <a:avLst/>
          </a:prstGeom>
          <a:noFill/>
        </p:spPr>
        <p:txBody>
          <a:bodyPr wrap="none" rtlCol="0">
            <a:spAutoFit/>
          </a:bodyPr>
          <a:lstStyle/>
          <a:p>
            <a:r>
              <a:rPr lang="en-US" sz="2000" b="1" dirty="0" smtClean="0">
                <a:solidFill>
                  <a:schemeClr val="accent2"/>
                </a:solidFill>
                <a:effectLst>
                  <a:outerShdw blurRad="38100" dist="38100" dir="2700000" algn="tl">
                    <a:srgbClr val="000000">
                      <a:alpha val="43137"/>
                    </a:srgbClr>
                  </a:outerShdw>
                </a:effectLst>
              </a:rPr>
              <a:t>Large-Scale Data Infrastructure</a:t>
            </a:r>
            <a:endParaRPr lang="en-US" sz="2000" b="1" dirty="0">
              <a:solidFill>
                <a:schemeClr val="accent2"/>
              </a:solidFill>
              <a:effectLst>
                <a:outerShdw blurRad="38100" dist="38100" dir="2700000" algn="tl">
                  <a:srgbClr val="000000">
                    <a:alpha val="43137"/>
                  </a:srgbClr>
                </a:outerShdw>
              </a:effectLst>
            </a:endParaRPr>
          </a:p>
        </p:txBody>
      </p:sp>
      <p:pic>
        <p:nvPicPr>
          <p:cNvPr id="19" name="Picture 18"/>
          <p:cNvPicPr>
            <a:picLocks/>
          </p:cNvPicPr>
          <p:nvPr/>
        </p:nvPicPr>
        <p:blipFill>
          <a:blip r:embed="rId10"/>
          <a:stretch>
            <a:fillRect/>
          </a:stretch>
        </p:blipFill>
        <p:spPr>
          <a:xfrm>
            <a:off x="207817" y="4136998"/>
            <a:ext cx="2926080" cy="2684011"/>
          </a:xfrm>
          <a:prstGeom prst="rect">
            <a:avLst/>
          </a:prstGeom>
          <a:ln>
            <a:solidFill>
              <a:schemeClr val="accent1"/>
            </a:solidFill>
          </a:ln>
        </p:spPr>
      </p:pic>
      <p:pic>
        <p:nvPicPr>
          <p:cNvPr id="20" name="Picture 19"/>
          <p:cNvPicPr>
            <a:picLocks noChangeAspect="1"/>
          </p:cNvPicPr>
          <p:nvPr/>
        </p:nvPicPr>
        <p:blipFill>
          <a:blip r:embed="rId11"/>
          <a:stretch>
            <a:fillRect/>
          </a:stretch>
        </p:blipFill>
        <p:spPr>
          <a:xfrm>
            <a:off x="244115" y="6094668"/>
            <a:ext cx="1428821" cy="649464"/>
          </a:xfrm>
          <a:prstGeom prst="rect">
            <a:avLst/>
          </a:prstGeom>
          <a:ln>
            <a:solidFill>
              <a:schemeClr val="accent1"/>
            </a:solidFill>
          </a:ln>
        </p:spPr>
      </p:pic>
      <p:pic>
        <p:nvPicPr>
          <p:cNvPr id="21" name="Picture 20"/>
          <p:cNvPicPr>
            <a:picLocks noChangeAspect="1"/>
          </p:cNvPicPr>
          <p:nvPr/>
        </p:nvPicPr>
        <p:blipFill>
          <a:blip r:embed="rId12"/>
          <a:stretch>
            <a:fillRect/>
          </a:stretch>
        </p:blipFill>
        <p:spPr>
          <a:xfrm>
            <a:off x="3352211" y="4933176"/>
            <a:ext cx="4360964" cy="1831861"/>
          </a:xfrm>
          <a:prstGeom prst="rect">
            <a:avLst/>
          </a:prstGeom>
          <a:ln>
            <a:solidFill>
              <a:schemeClr val="accent1"/>
            </a:solidFill>
          </a:ln>
        </p:spPr>
      </p:pic>
      <p:sp>
        <p:nvSpPr>
          <p:cNvPr id="24" name="TextBox 23"/>
          <p:cNvSpPr txBox="1"/>
          <p:nvPr/>
        </p:nvSpPr>
        <p:spPr>
          <a:xfrm>
            <a:off x="3348930" y="6377514"/>
            <a:ext cx="3083043" cy="323165"/>
          </a:xfrm>
          <a:prstGeom prst="rect">
            <a:avLst/>
          </a:prstGeom>
          <a:solidFill>
            <a:srgbClr val="FCD5B5"/>
          </a:solidFill>
          <a:ln>
            <a:solidFill>
              <a:srgbClr val="800000"/>
            </a:solidFill>
          </a:ln>
        </p:spPr>
        <p:txBody>
          <a:bodyPr wrap="square" rtlCol="0">
            <a:spAutoFit/>
          </a:bodyPr>
          <a:lstStyle/>
          <a:p>
            <a:pPr algn="ctr"/>
            <a:r>
              <a:rPr lang="en-US" sz="1500" dirty="0" smtClean="0">
                <a:latin typeface="+mj-lt"/>
              </a:rPr>
              <a:t>Monitoring Wild Life with Videos</a:t>
            </a:r>
          </a:p>
        </p:txBody>
      </p:sp>
      <p:sp>
        <p:nvSpPr>
          <p:cNvPr id="25" name="TextBox 24"/>
          <p:cNvSpPr txBox="1"/>
          <p:nvPr/>
        </p:nvSpPr>
        <p:spPr>
          <a:xfrm>
            <a:off x="1382167" y="4831226"/>
            <a:ext cx="1780611" cy="692497"/>
          </a:xfrm>
          <a:prstGeom prst="rect">
            <a:avLst/>
          </a:prstGeom>
          <a:solidFill>
            <a:srgbClr val="FCD5B5"/>
          </a:solidFill>
          <a:ln>
            <a:solidFill>
              <a:srgbClr val="800000"/>
            </a:solidFill>
          </a:ln>
        </p:spPr>
        <p:txBody>
          <a:bodyPr wrap="square" rtlCol="0">
            <a:spAutoFit/>
          </a:bodyPr>
          <a:lstStyle/>
          <a:p>
            <a:pPr algn="ctr"/>
            <a:r>
              <a:rPr lang="en-US" sz="1300" dirty="0">
                <a:latin typeface="+mj-lt"/>
              </a:rPr>
              <a:t>Lidar Point Cloud Job Recommendations</a:t>
            </a:r>
            <a:endParaRPr lang="en-US" sz="1300" dirty="0" smtClean="0">
              <a:latin typeface="+mj-lt"/>
            </a:endParaRPr>
          </a:p>
        </p:txBody>
      </p:sp>
    </p:spTree>
    <p:extLst>
      <p:ext uri="{BB962C8B-B14F-4D97-AF65-F5344CB8AC3E}">
        <p14:creationId xmlns:p14="http://schemas.microsoft.com/office/powerpoint/2010/main" val="37398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12192000" cy="1325563"/>
          </a:xfrm>
        </p:spPr>
        <p:txBody>
          <a:bodyPr>
            <a:noAutofit/>
          </a:bodyPr>
          <a:lstStyle/>
          <a:p>
            <a:pPr algn="ctr"/>
            <a:r>
              <a:rPr lang="en-US" sz="3600" dirty="0">
                <a:solidFill>
                  <a:srgbClr val="000090"/>
                </a:solidFill>
              </a:rPr>
              <a:t>Workflows for Data Science (</a:t>
            </a:r>
            <a:r>
              <a:rPr lang="en-US" sz="3600" dirty="0" err="1">
                <a:solidFill>
                  <a:srgbClr val="000090"/>
                </a:solidFill>
              </a:rPr>
              <a:t>WorDS</a:t>
            </a:r>
            <a:r>
              <a:rPr lang="en-US" sz="3600" dirty="0">
                <a:solidFill>
                  <a:srgbClr val="000090"/>
                </a:solidFill>
              </a:rPr>
              <a:t>) Center </a:t>
            </a:r>
            <a:r>
              <a:rPr lang="en-US" sz="3600" dirty="0" smtClean="0">
                <a:solidFill>
                  <a:srgbClr val="000090"/>
                </a:solidFill>
              </a:rPr>
              <a:t>at </a:t>
            </a:r>
            <a:r>
              <a:rPr lang="en-US" sz="3600" dirty="0">
                <a:solidFill>
                  <a:srgbClr val="000090"/>
                </a:solidFill>
              </a:rPr>
              <a:t>SDSC</a:t>
            </a:r>
            <a:r>
              <a:rPr lang="en-US" sz="3600" dirty="0"/>
              <a:t/>
            </a:r>
            <a:br>
              <a:rPr lang="en-US" sz="3600" dirty="0"/>
            </a:br>
            <a:r>
              <a:rPr lang="en-US" sz="2400" dirty="0">
                <a:solidFill>
                  <a:srgbClr val="800000"/>
                </a:solidFill>
              </a:rPr>
              <a:t>- </a:t>
            </a:r>
            <a:r>
              <a:rPr lang="en-US" sz="2000" dirty="0">
                <a:solidFill>
                  <a:srgbClr val="800000"/>
                </a:solidFill>
              </a:rPr>
              <a:t>Programmable, Reusable and Reproducible Scalability -</a:t>
            </a:r>
            <a:br>
              <a:rPr lang="en-US" sz="2000" dirty="0">
                <a:solidFill>
                  <a:srgbClr val="800000"/>
                </a:solidFill>
              </a:rPr>
            </a:br>
            <a:endParaRPr lang="en-US" sz="2000" dirty="0"/>
          </a:p>
        </p:txBody>
      </p:sp>
      <p:pic>
        <p:nvPicPr>
          <p:cNvPr id="4" name="Picture 1" descr="Description: Param_Workfl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481" y="4555417"/>
            <a:ext cx="4657407" cy="1854200"/>
          </a:xfrm>
          <a:prstGeom prst="rect">
            <a:avLst/>
          </a:prstGeom>
          <a:noFill/>
          <a:ln w="952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 y="1321973"/>
            <a:ext cx="3752850" cy="2725737"/>
          </a:xfrm>
          <a:prstGeom prst="rect">
            <a:avLst/>
          </a:prstGeom>
          <a:noFill/>
          <a:ln w="19050">
            <a:solidFill>
              <a:srgbClr val="712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3" descr="workflow-demos.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00506" y="1321973"/>
            <a:ext cx="4534294" cy="2798612"/>
          </a:xfrm>
          <a:prstGeom prst="rect">
            <a:avLst/>
          </a:prstGeom>
          <a:noFill/>
          <a:ln w="952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
        <p:nvSpPr>
          <p:cNvPr id="7" name="Title 1"/>
          <p:cNvSpPr txBox="1">
            <a:spLocks/>
          </p:cNvSpPr>
          <p:nvPr/>
        </p:nvSpPr>
        <p:spPr>
          <a:xfrm>
            <a:off x="-1" y="88363"/>
            <a:ext cx="9101475"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rgbClr val="C00000"/>
                </a:solidFill>
                <a:latin typeface="Arial" panose="020B0604020202020204" pitchFamily="34" charset="0"/>
                <a:ea typeface="+mj-ea"/>
                <a:cs typeface="Arial" panose="020B0604020202020204" pitchFamily="34" charset="0"/>
              </a:defRPr>
            </a:lvl1pPr>
          </a:lstStyle>
          <a:p>
            <a:endParaRPr lang="en-US" sz="3200" dirty="0">
              <a:solidFill>
                <a:srgbClr val="800000"/>
              </a:solidFill>
            </a:endParaRPr>
          </a:p>
        </p:txBody>
      </p:sp>
      <p:pic>
        <p:nvPicPr>
          <p:cNvPr id="8"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5029200"/>
            <a:ext cx="3824498"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pic>
      <p:pic>
        <p:nvPicPr>
          <p:cNvPr id="9" name="Picture 14" descr="wifire_logo_proto_v5_2.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1950" y="3055522"/>
            <a:ext cx="1371600" cy="992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9"/>
          <p:cNvGrpSpPr/>
          <p:nvPr/>
        </p:nvGrpSpPr>
        <p:grpSpPr>
          <a:xfrm>
            <a:off x="2438400" y="1828800"/>
            <a:ext cx="6324600" cy="3310459"/>
            <a:chOff x="714670" y="2159771"/>
            <a:chExt cx="7275519" cy="3382722"/>
          </a:xfrm>
          <a:solidFill>
            <a:schemeClr val="accent2">
              <a:lumMod val="20000"/>
              <a:lumOff val="80000"/>
            </a:schemeClr>
          </a:solidFill>
        </p:grpSpPr>
        <p:sp>
          <p:nvSpPr>
            <p:cNvPr id="11" name="Oval 10"/>
            <p:cNvSpPr/>
            <p:nvPr/>
          </p:nvSpPr>
          <p:spPr>
            <a:xfrm>
              <a:off x="714670" y="2159771"/>
              <a:ext cx="7275519" cy="3382722"/>
            </a:xfrm>
            <a:prstGeom prst="ellipse">
              <a:avLst/>
            </a:prstGeom>
            <a:grp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457200" indent="-457200" algn="ctr">
                <a:buFont typeface="Arial"/>
                <a:buChar char="•"/>
              </a:pPr>
              <a:endParaRPr lang="en-US">
                <a:latin typeface="+mj-lt"/>
              </a:endParaRPr>
            </a:p>
          </p:txBody>
        </p:sp>
        <p:sp>
          <p:nvSpPr>
            <p:cNvPr id="12" name="Rectangle 11"/>
            <p:cNvSpPr/>
            <p:nvPr/>
          </p:nvSpPr>
          <p:spPr>
            <a:xfrm>
              <a:off x="1765875" y="2614382"/>
              <a:ext cx="5834155" cy="2515960"/>
            </a:xfrm>
            <a:prstGeom prst="rect">
              <a:avLst/>
            </a:prstGeom>
            <a:noFill/>
          </p:spPr>
          <p:txBody>
            <a:bodyPr wrap="square">
              <a:spAutoFit/>
            </a:bodyPr>
            <a:lstStyle/>
            <a:p>
              <a:pPr marL="342900" indent="-342900" algn="l">
                <a:buFont typeface="Arial"/>
                <a:buChar char="•"/>
              </a:pPr>
              <a:endParaRPr lang="en-US" sz="2200" dirty="0" smtClean="0"/>
            </a:p>
            <a:p>
              <a:pPr marL="342900" indent="-342900" algn="l">
                <a:buFont typeface="Arial"/>
                <a:buChar char="•"/>
              </a:pPr>
              <a:r>
                <a:rPr lang="en-US" sz="2200" dirty="0" smtClean="0"/>
                <a:t>Access and query data</a:t>
              </a:r>
            </a:p>
            <a:p>
              <a:pPr marL="342900" indent="-342900" algn="l">
                <a:buFont typeface="Arial"/>
                <a:buChar char="•"/>
              </a:pPr>
              <a:r>
                <a:rPr lang="en-US" sz="2200" dirty="0" smtClean="0"/>
                <a:t>Scale computational analysis</a:t>
              </a:r>
            </a:p>
            <a:p>
              <a:pPr marL="342900" lvl="0" indent="-342900" algn="l">
                <a:buFont typeface="Arial"/>
                <a:buChar char="•"/>
              </a:pPr>
              <a:r>
                <a:rPr lang="en-US" sz="2200" dirty="0">
                  <a:solidFill>
                    <a:prstClr val="black"/>
                  </a:solidFill>
                </a:rPr>
                <a:t>Increase </a:t>
              </a:r>
              <a:r>
                <a:rPr lang="en-US" sz="2200" dirty="0" smtClean="0">
                  <a:solidFill>
                    <a:prstClr val="black"/>
                  </a:solidFill>
                </a:rPr>
                <a:t>reuse</a:t>
              </a:r>
              <a:r>
                <a:rPr lang="en-US" sz="2200" dirty="0" smtClean="0"/>
                <a:t> and reproducibility</a:t>
              </a:r>
            </a:p>
            <a:p>
              <a:pPr marL="342900" indent="-342900" algn="l">
                <a:buFont typeface="Arial"/>
                <a:buChar char="•"/>
              </a:pPr>
              <a:r>
                <a:rPr lang="en-US" sz="2200" dirty="0" smtClean="0"/>
                <a:t>Save time, energy and money</a:t>
              </a:r>
            </a:p>
            <a:p>
              <a:pPr marL="342900" indent="-342900" algn="l">
                <a:buFont typeface="Arial"/>
                <a:buChar char="•"/>
              </a:pPr>
              <a:r>
                <a:rPr lang="en-US" sz="2200" dirty="0">
                  <a:solidFill>
                    <a:prstClr val="black"/>
                  </a:solidFill>
                </a:rPr>
                <a:t>Formalize and </a:t>
              </a:r>
              <a:r>
                <a:rPr lang="en-US" sz="2200" dirty="0" smtClean="0">
                  <a:solidFill>
                    <a:prstClr val="black"/>
                  </a:solidFill>
                </a:rPr>
                <a:t>standardize</a:t>
              </a:r>
              <a:endParaRPr lang="en-US" sz="2200" dirty="0"/>
            </a:p>
          </p:txBody>
        </p:sp>
      </p:grpSp>
      <p:sp>
        <p:nvSpPr>
          <p:cNvPr id="13" name="TextBox 12"/>
          <p:cNvSpPr txBox="1"/>
          <p:nvPr/>
        </p:nvSpPr>
        <p:spPr>
          <a:xfrm>
            <a:off x="686816" y="1382446"/>
            <a:ext cx="3199113" cy="584776"/>
          </a:xfrm>
          <a:prstGeom prst="rect">
            <a:avLst/>
          </a:prstGeom>
          <a:solidFill>
            <a:srgbClr val="FCD5B5"/>
          </a:solidFill>
          <a:ln>
            <a:solidFill>
              <a:srgbClr val="C0504D"/>
            </a:solidFill>
          </a:ln>
        </p:spPr>
        <p:txBody>
          <a:bodyPr wrap="none" rtlCol="0">
            <a:spAutoFit/>
          </a:bodyPr>
          <a:lstStyle/>
          <a:p>
            <a:pPr algn="ctr"/>
            <a:r>
              <a:rPr lang="en-US" sz="1600" dirty="0" smtClean="0">
                <a:latin typeface="+mj-lt"/>
              </a:rPr>
              <a:t>Real-Time Hazards Management</a:t>
            </a:r>
          </a:p>
          <a:p>
            <a:pPr algn="ctr"/>
            <a:r>
              <a:rPr lang="en-US" sz="1600" b="1" dirty="0" err="1" smtClean="0">
                <a:latin typeface="+mj-lt"/>
              </a:rPr>
              <a:t>wifire.ucsd.edu</a:t>
            </a:r>
            <a:endParaRPr lang="en-US" sz="1600" b="1" dirty="0">
              <a:latin typeface="+mj-lt"/>
            </a:endParaRPr>
          </a:p>
        </p:txBody>
      </p:sp>
      <p:sp>
        <p:nvSpPr>
          <p:cNvPr id="14" name="TextBox 13"/>
          <p:cNvSpPr txBox="1"/>
          <p:nvPr/>
        </p:nvSpPr>
        <p:spPr>
          <a:xfrm>
            <a:off x="8461520" y="1382446"/>
            <a:ext cx="2716208" cy="584776"/>
          </a:xfrm>
          <a:prstGeom prst="rect">
            <a:avLst/>
          </a:prstGeom>
          <a:solidFill>
            <a:srgbClr val="FCD5B5"/>
          </a:solidFill>
          <a:ln>
            <a:solidFill>
              <a:srgbClr val="800000"/>
            </a:solidFill>
          </a:ln>
        </p:spPr>
        <p:txBody>
          <a:bodyPr wrap="none" rtlCol="0">
            <a:spAutoFit/>
          </a:bodyPr>
          <a:lstStyle/>
          <a:p>
            <a:pPr algn="ctr"/>
            <a:r>
              <a:rPr lang="en-US" sz="1600" dirty="0" smtClean="0">
                <a:latin typeface="+mj-lt"/>
              </a:rPr>
              <a:t>Data-Parallel Bioinformatics</a:t>
            </a:r>
          </a:p>
          <a:p>
            <a:pPr algn="ctr"/>
            <a:r>
              <a:rPr lang="en-US" sz="1600" b="1" dirty="0" err="1" smtClean="0">
                <a:latin typeface="+mj-lt"/>
              </a:rPr>
              <a:t>bioKepler.org</a:t>
            </a:r>
            <a:r>
              <a:rPr lang="en-US" sz="1600" b="1" dirty="0" smtClean="0">
                <a:latin typeface="+mj-lt"/>
              </a:rPr>
              <a:t> </a:t>
            </a:r>
            <a:endParaRPr lang="en-US" sz="1600" b="1" dirty="0">
              <a:latin typeface="+mj-lt"/>
            </a:endParaRPr>
          </a:p>
        </p:txBody>
      </p:sp>
      <p:pic>
        <p:nvPicPr>
          <p:cNvPr id="15"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39053" y="3706074"/>
            <a:ext cx="1953562" cy="415050"/>
          </a:xfrm>
          <a:prstGeom prst="rect">
            <a:avLst/>
          </a:prstGeom>
          <a:solidFill>
            <a:srgbClr val="800000"/>
          </a:solidFill>
          <a:ln>
            <a:solidFill>
              <a:srgbClr val="800000"/>
            </a:solidFill>
          </a:ln>
          <a:extLst/>
        </p:spPr>
      </p:pic>
      <p:sp>
        <p:nvSpPr>
          <p:cNvPr id="16" name="TextBox 15"/>
          <p:cNvSpPr txBox="1"/>
          <p:nvPr/>
        </p:nvSpPr>
        <p:spPr>
          <a:xfrm>
            <a:off x="3165173" y="6120824"/>
            <a:ext cx="5216827" cy="584776"/>
          </a:xfrm>
          <a:prstGeom prst="rect">
            <a:avLst/>
          </a:prstGeom>
          <a:solidFill>
            <a:srgbClr val="FCD5B5"/>
          </a:solidFill>
          <a:ln>
            <a:solidFill>
              <a:srgbClr val="C0504D"/>
            </a:solidFill>
          </a:ln>
        </p:spPr>
        <p:txBody>
          <a:bodyPr wrap="square" rtlCol="0">
            <a:spAutoFit/>
          </a:bodyPr>
          <a:lstStyle/>
          <a:p>
            <a:pPr algn="ctr"/>
            <a:r>
              <a:rPr lang="en-US" sz="1600" dirty="0" smtClean="0">
                <a:latin typeface="+mj-lt"/>
              </a:rPr>
              <a:t>Scalable Automated Molecular Dynamics and Drug Discovery</a:t>
            </a:r>
          </a:p>
          <a:p>
            <a:pPr algn="ctr"/>
            <a:r>
              <a:rPr lang="en-US" sz="1600" b="1" dirty="0" err="1" smtClean="0">
                <a:latin typeface="+mj-lt"/>
              </a:rPr>
              <a:t>nbcr.ucsd.edu</a:t>
            </a:r>
            <a:endParaRPr lang="en-US" sz="1600" b="1" dirty="0">
              <a:latin typeface="+mj-lt"/>
            </a:endParaRPr>
          </a:p>
        </p:txBody>
      </p:sp>
      <p:sp>
        <p:nvSpPr>
          <p:cNvPr id="17" name="TextBox 16"/>
          <p:cNvSpPr txBox="1"/>
          <p:nvPr/>
        </p:nvSpPr>
        <p:spPr>
          <a:xfrm>
            <a:off x="152400" y="4495800"/>
            <a:ext cx="1929134" cy="338554"/>
          </a:xfrm>
          <a:prstGeom prst="rect">
            <a:avLst/>
          </a:prstGeom>
          <a:solidFill>
            <a:srgbClr val="FCD5B5"/>
          </a:solidFill>
          <a:ln>
            <a:solidFill>
              <a:srgbClr val="C0504D"/>
            </a:solidFill>
          </a:ln>
        </p:spPr>
        <p:txBody>
          <a:bodyPr wrap="none" rtlCol="0">
            <a:spAutoFit/>
          </a:bodyPr>
          <a:lstStyle/>
          <a:p>
            <a:pPr algn="ctr"/>
            <a:r>
              <a:rPr lang="en-US" sz="1600" b="1" dirty="0" err="1">
                <a:latin typeface="+mj-lt"/>
              </a:rPr>
              <a:t>k</a:t>
            </a:r>
            <a:r>
              <a:rPr lang="en-US" sz="1600" b="1" dirty="0" err="1" smtClean="0">
                <a:latin typeface="+mj-lt"/>
              </a:rPr>
              <a:t>epler-project.org</a:t>
            </a:r>
            <a:endParaRPr lang="en-US" sz="1600" b="1" dirty="0">
              <a:latin typeface="+mj-lt"/>
            </a:endParaRPr>
          </a:p>
        </p:txBody>
      </p:sp>
      <p:pic>
        <p:nvPicPr>
          <p:cNvPr id="18" name="Picture 17" descr="NBCR-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2581" y="5030079"/>
            <a:ext cx="1212427" cy="304800"/>
          </a:xfrm>
          <a:prstGeom prst="rect">
            <a:avLst/>
          </a:prstGeom>
          <a:solidFill>
            <a:srgbClr val="800000"/>
          </a:solidFill>
        </p:spPr>
      </p:pic>
      <p:sp>
        <p:nvSpPr>
          <p:cNvPr id="19" name="TextBox 18"/>
          <p:cNvSpPr txBox="1"/>
          <p:nvPr/>
        </p:nvSpPr>
        <p:spPr>
          <a:xfrm>
            <a:off x="4876800" y="1219200"/>
            <a:ext cx="1583286" cy="338554"/>
          </a:xfrm>
          <a:prstGeom prst="rect">
            <a:avLst/>
          </a:prstGeom>
          <a:solidFill>
            <a:srgbClr val="FCD5B5"/>
          </a:solidFill>
          <a:ln>
            <a:solidFill>
              <a:srgbClr val="C0504D"/>
            </a:solidFill>
          </a:ln>
        </p:spPr>
        <p:txBody>
          <a:bodyPr wrap="none" rtlCol="0">
            <a:spAutoFit/>
          </a:bodyPr>
          <a:lstStyle/>
          <a:p>
            <a:pPr algn="ctr"/>
            <a:r>
              <a:rPr lang="en-US" sz="1600" b="1" dirty="0" err="1" smtClean="0">
                <a:latin typeface="+mj-lt"/>
              </a:rPr>
              <a:t>WorDS.sdsc.edu</a:t>
            </a:r>
            <a:r>
              <a:rPr lang="en-US" sz="1600" b="1" dirty="0" smtClean="0">
                <a:latin typeface="+mj-lt"/>
              </a:rPr>
              <a:t> </a:t>
            </a:r>
            <a:endParaRPr lang="en-US" sz="1600" b="1" dirty="0">
              <a:latin typeface="+mj-lt"/>
            </a:endParaRPr>
          </a:p>
        </p:txBody>
      </p:sp>
      <p:pic>
        <p:nvPicPr>
          <p:cNvPr id="20" name="Picture 19" descr="word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00600" y="1981200"/>
            <a:ext cx="1676400" cy="607943"/>
          </a:xfrm>
          <a:prstGeom prst="rect">
            <a:avLst/>
          </a:prstGeom>
        </p:spPr>
      </p:pic>
      <p:grpSp>
        <p:nvGrpSpPr>
          <p:cNvPr id="21" name="Group 20"/>
          <p:cNvGrpSpPr/>
          <p:nvPr/>
        </p:nvGrpSpPr>
        <p:grpSpPr>
          <a:xfrm>
            <a:off x="8991600" y="3886200"/>
            <a:ext cx="2532491" cy="2770934"/>
            <a:chOff x="2444464" y="790592"/>
            <a:chExt cx="4255072" cy="4686533"/>
          </a:xfrm>
        </p:grpSpPr>
        <p:grpSp>
          <p:nvGrpSpPr>
            <p:cNvPr id="22" name="Group 21"/>
            <p:cNvGrpSpPr/>
            <p:nvPr/>
          </p:nvGrpSpPr>
          <p:grpSpPr>
            <a:xfrm>
              <a:off x="2489102" y="1387868"/>
              <a:ext cx="4064000" cy="4089257"/>
              <a:chOff x="2416373" y="1387868"/>
              <a:chExt cx="4064000" cy="4089257"/>
            </a:xfrm>
            <a:gradFill>
              <a:gsLst>
                <a:gs pos="100000">
                  <a:schemeClr val="tx1">
                    <a:lumMod val="50000"/>
                    <a:lumOff val="50000"/>
                  </a:schemeClr>
                </a:gs>
                <a:gs pos="0">
                  <a:schemeClr val="tx1">
                    <a:lumMod val="75000"/>
                    <a:lumOff val="25000"/>
                  </a:schemeClr>
                </a:gs>
              </a:gsLst>
              <a:path path="circle">
                <a:fillToRect l="100000" t="100000"/>
              </a:path>
            </a:gradFill>
          </p:grpSpPr>
          <p:sp>
            <p:nvSpPr>
              <p:cNvPr id="33" name="Block Arc 32"/>
              <p:cNvSpPr/>
              <p:nvPr/>
            </p:nvSpPr>
            <p:spPr>
              <a:xfrm rot="16362966">
                <a:off x="2416373" y="1413125"/>
                <a:ext cx="4064000" cy="4064000"/>
              </a:xfrm>
              <a:prstGeom prst="blockArc">
                <a:avLst>
                  <a:gd name="adj1" fmla="val 12016143"/>
                  <a:gd name="adj2" fmla="val 19070517"/>
                  <a:gd name="adj3" fmla="val 22278"/>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latin typeface="Calibri"/>
                  <a:cs typeface="Calibri"/>
                </a:endParaRPr>
              </a:p>
            </p:txBody>
          </p:sp>
          <p:sp>
            <p:nvSpPr>
              <p:cNvPr id="34" name="Isosceles Triangle 33"/>
              <p:cNvSpPr/>
              <p:nvPr/>
            </p:nvSpPr>
            <p:spPr>
              <a:xfrm rot="2934715">
                <a:off x="3094850" y="1623767"/>
                <a:ext cx="1241736" cy="769938"/>
              </a:xfrm>
              <a:prstGeom prst="triangl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Calibri"/>
                  <a:cs typeface="Calibri"/>
                </a:endParaRPr>
              </a:p>
            </p:txBody>
          </p:sp>
        </p:grpSp>
        <p:grpSp>
          <p:nvGrpSpPr>
            <p:cNvPr id="23" name="Group 22"/>
            <p:cNvGrpSpPr/>
            <p:nvPr/>
          </p:nvGrpSpPr>
          <p:grpSpPr>
            <a:xfrm>
              <a:off x="2444464" y="1367259"/>
              <a:ext cx="4064000" cy="4064000"/>
              <a:chOff x="2371735" y="1367259"/>
              <a:chExt cx="4064000" cy="4064000"/>
            </a:xfrm>
            <a:gradFill>
              <a:gsLst>
                <a:gs pos="100000">
                  <a:schemeClr val="tx1">
                    <a:lumMod val="50000"/>
                    <a:lumOff val="50000"/>
                  </a:schemeClr>
                </a:gs>
                <a:gs pos="0">
                  <a:schemeClr val="tx1">
                    <a:lumMod val="75000"/>
                    <a:lumOff val="25000"/>
                  </a:schemeClr>
                </a:gs>
              </a:gsLst>
              <a:path path="circle">
                <a:fillToRect l="100000" t="100000"/>
              </a:path>
            </a:gradFill>
          </p:grpSpPr>
          <p:sp>
            <p:nvSpPr>
              <p:cNvPr id="31" name="Block Arc 30"/>
              <p:cNvSpPr/>
              <p:nvPr/>
            </p:nvSpPr>
            <p:spPr>
              <a:xfrm rot="9229231">
                <a:off x="2371735" y="1367259"/>
                <a:ext cx="4064000" cy="4064000"/>
              </a:xfrm>
              <a:prstGeom prst="blockArc">
                <a:avLst>
                  <a:gd name="adj1" fmla="val 12016143"/>
                  <a:gd name="adj2" fmla="val 19197244"/>
                  <a:gd name="adj3" fmla="val 21848"/>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Calibri"/>
                  <a:cs typeface="Calibri"/>
                </a:endParaRPr>
              </a:p>
            </p:txBody>
          </p:sp>
          <p:sp>
            <p:nvSpPr>
              <p:cNvPr id="32" name="Isosceles Triangle 31"/>
              <p:cNvSpPr/>
              <p:nvPr/>
            </p:nvSpPr>
            <p:spPr>
              <a:xfrm rot="17855793">
                <a:off x="2836774" y="4334313"/>
                <a:ext cx="1241736" cy="769938"/>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Calibri"/>
                  <a:cs typeface="Calibri"/>
                </a:endParaRPr>
              </a:p>
            </p:txBody>
          </p:sp>
        </p:grpSp>
        <p:grpSp>
          <p:nvGrpSpPr>
            <p:cNvPr id="24" name="Group 23"/>
            <p:cNvGrpSpPr/>
            <p:nvPr/>
          </p:nvGrpSpPr>
          <p:grpSpPr>
            <a:xfrm>
              <a:off x="4179237" y="790592"/>
              <a:ext cx="2520299" cy="3198749"/>
              <a:chOff x="4106508" y="790592"/>
              <a:chExt cx="2520299" cy="3198749"/>
            </a:xfrm>
            <a:gradFill>
              <a:gsLst>
                <a:gs pos="100000">
                  <a:schemeClr val="tx1">
                    <a:lumMod val="50000"/>
                    <a:lumOff val="50000"/>
                  </a:schemeClr>
                </a:gs>
                <a:gs pos="0">
                  <a:schemeClr val="tx1">
                    <a:lumMod val="75000"/>
                    <a:lumOff val="25000"/>
                  </a:schemeClr>
                </a:gs>
              </a:gsLst>
              <a:lin ang="0" scaled="1"/>
            </a:gradFill>
          </p:grpSpPr>
          <p:sp>
            <p:nvSpPr>
              <p:cNvPr id="29" name="Block Arc 25"/>
              <p:cNvSpPr/>
              <p:nvPr/>
            </p:nvSpPr>
            <p:spPr>
              <a:xfrm rot="2886111">
                <a:off x="3400898" y="1496202"/>
                <a:ext cx="3198749" cy="1787530"/>
              </a:xfrm>
              <a:custGeom>
                <a:avLst/>
                <a:gdLst/>
                <a:ahLst/>
                <a:cxnLst/>
                <a:rect l="l" t="t" r="r" b="b"/>
                <a:pathLst>
                  <a:path w="3198749" h="1787530">
                    <a:moveTo>
                      <a:pt x="470092" y="713549"/>
                    </a:moveTo>
                    <a:cubicBezTo>
                      <a:pt x="646293" y="506852"/>
                      <a:pt x="864979" y="334226"/>
                      <a:pt x="1117014" y="209839"/>
                    </a:cubicBezTo>
                    <a:cubicBezTo>
                      <a:pt x="1789109" y="-121858"/>
                      <a:pt x="2589224" y="-56657"/>
                      <a:pt x="3198749" y="379479"/>
                    </a:cubicBezTo>
                    <a:lnTo>
                      <a:pt x="2676676" y="1109104"/>
                    </a:lnTo>
                    <a:cubicBezTo>
                      <a:pt x="2336269" y="865531"/>
                      <a:pt x="1889421" y="829117"/>
                      <a:pt x="1514069" y="1014364"/>
                    </a:cubicBezTo>
                    <a:cubicBezTo>
                      <a:pt x="1202921" y="1167924"/>
                      <a:pt x="982786" y="1453131"/>
                      <a:pt x="911122" y="1785035"/>
                    </a:cubicBezTo>
                    <a:lnTo>
                      <a:pt x="469746" y="1221564"/>
                    </a:lnTo>
                    <a:lnTo>
                      <a:pt x="0" y="1787530"/>
                    </a:lnTo>
                    <a:cubicBezTo>
                      <a:pt x="47590" y="1386480"/>
                      <a:pt x="213954" y="1014017"/>
                      <a:pt x="470092" y="713549"/>
                    </a:cubicBezTo>
                    <a:close/>
                  </a:path>
                </a:pathLst>
              </a:cu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latin typeface="Calibri"/>
                  <a:cs typeface="Calibri"/>
                </a:endParaRPr>
              </a:p>
            </p:txBody>
          </p:sp>
          <p:sp>
            <p:nvSpPr>
              <p:cNvPr id="30" name="Isosceles Triangle 29"/>
              <p:cNvSpPr/>
              <p:nvPr/>
            </p:nvSpPr>
            <p:spPr>
              <a:xfrm rot="10550717">
                <a:off x="5385071" y="3203317"/>
                <a:ext cx="1241736" cy="769938"/>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Calibri"/>
                  <a:cs typeface="Calibri"/>
                </a:endParaRPr>
              </a:p>
            </p:txBody>
          </p:sp>
        </p:grpSp>
        <p:sp>
          <p:nvSpPr>
            <p:cNvPr id="25" name="TextBox 24"/>
            <p:cNvSpPr txBox="1"/>
            <p:nvPr/>
          </p:nvSpPr>
          <p:spPr>
            <a:xfrm rot="2238834">
              <a:off x="4068983" y="2245107"/>
              <a:ext cx="1935110" cy="1005030"/>
            </a:xfrm>
            <a:prstGeom prst="rect">
              <a:avLst/>
            </a:prstGeom>
            <a:noFill/>
          </p:spPr>
          <p:txBody>
            <a:bodyPr wrap="square" rtlCol="0">
              <a:prstTxWarp prst="textArchUp">
                <a:avLst/>
              </a:prstTxWarp>
              <a:spAutoFit/>
            </a:bodyPr>
            <a:lstStyle/>
            <a:p>
              <a:pPr algn="ctr"/>
              <a:r>
                <a:rPr lang="en-US" sz="1800" b="1" dirty="0" smtClean="0">
                  <a:solidFill>
                    <a:schemeClr val="bg1"/>
                  </a:solidFill>
                  <a:latin typeface="Calibri"/>
                  <a:cs typeface="Calibri"/>
                </a:rPr>
                <a:t>Technologies</a:t>
              </a:r>
              <a:endParaRPr lang="en-US" sz="1800" b="1" dirty="0">
                <a:solidFill>
                  <a:schemeClr val="bg1"/>
                </a:solidFill>
                <a:latin typeface="Calibri"/>
                <a:cs typeface="Calibri"/>
              </a:endParaRPr>
            </a:p>
          </p:txBody>
        </p:sp>
        <p:sp>
          <p:nvSpPr>
            <p:cNvPr id="26" name="TextBox 25"/>
            <p:cNvSpPr txBox="1"/>
            <p:nvPr/>
          </p:nvSpPr>
          <p:spPr>
            <a:xfrm rot="16585252">
              <a:off x="2717937" y="2826366"/>
              <a:ext cx="1935110" cy="1119878"/>
            </a:xfrm>
            <a:prstGeom prst="rect">
              <a:avLst/>
            </a:prstGeom>
            <a:noFill/>
          </p:spPr>
          <p:txBody>
            <a:bodyPr wrap="square" rtlCol="0">
              <a:prstTxWarp prst="textArchUp">
                <a:avLst/>
              </a:prstTxWarp>
              <a:spAutoFit/>
            </a:bodyPr>
            <a:lstStyle/>
            <a:p>
              <a:pPr algn="ctr"/>
              <a:r>
                <a:rPr lang="en-US" sz="1800" b="1" dirty="0" smtClean="0">
                  <a:solidFill>
                    <a:schemeClr val="bg1"/>
                  </a:solidFill>
                  <a:latin typeface="Calibri"/>
                  <a:cs typeface="Calibri"/>
                </a:rPr>
                <a:t>Applications</a:t>
              </a:r>
            </a:p>
          </p:txBody>
        </p:sp>
        <p:sp>
          <p:nvSpPr>
            <p:cNvPr id="27" name="TextBox 26"/>
            <p:cNvSpPr txBox="1"/>
            <p:nvPr/>
          </p:nvSpPr>
          <p:spPr>
            <a:xfrm rot="19460832">
              <a:off x="3869019" y="3750926"/>
              <a:ext cx="2144336" cy="973137"/>
            </a:xfrm>
            <a:prstGeom prst="rect">
              <a:avLst/>
            </a:prstGeom>
            <a:noFill/>
          </p:spPr>
          <p:txBody>
            <a:bodyPr wrap="square" rtlCol="0">
              <a:prstTxWarp prst="textArchDown">
                <a:avLst/>
              </a:prstTxWarp>
              <a:spAutoFit/>
            </a:bodyPr>
            <a:lstStyle/>
            <a:p>
              <a:pPr algn="ctr"/>
              <a:r>
                <a:rPr lang="en-US" sz="1800" b="1" dirty="0" smtClean="0">
                  <a:solidFill>
                    <a:schemeClr val="bg1"/>
                  </a:solidFill>
                  <a:latin typeface="Calibri"/>
                  <a:cs typeface="Calibri"/>
                </a:rPr>
                <a:t>Development</a:t>
              </a:r>
              <a:endParaRPr lang="en-US" sz="1800" b="1" dirty="0">
                <a:solidFill>
                  <a:schemeClr val="bg1"/>
                </a:solidFill>
                <a:latin typeface="Calibri"/>
                <a:cs typeface="Calibri"/>
              </a:endParaRPr>
            </a:p>
          </p:txBody>
        </p:sp>
        <p:sp>
          <p:nvSpPr>
            <p:cNvPr id="28" name="TextBox 27"/>
            <p:cNvSpPr txBox="1"/>
            <p:nvPr/>
          </p:nvSpPr>
          <p:spPr>
            <a:xfrm>
              <a:off x="3553614" y="2696952"/>
              <a:ext cx="1901169" cy="1445224"/>
            </a:xfrm>
            <a:prstGeom prst="rect">
              <a:avLst/>
            </a:prstGeom>
            <a:noFill/>
          </p:spPr>
          <p:txBody>
            <a:bodyPr wrap="square" rtlCol="0" anchor="ctr">
              <a:spAutoFit/>
            </a:bodyPr>
            <a:lstStyle/>
            <a:p>
              <a:pPr algn="ctr"/>
              <a:r>
                <a:rPr lang="en-US" sz="1200" b="1" dirty="0" smtClean="0">
                  <a:latin typeface="Calibri"/>
                  <a:cs typeface="Calibri"/>
                </a:rPr>
                <a:t>Focus on the question, </a:t>
              </a:r>
            </a:p>
            <a:p>
              <a:pPr algn="ctr"/>
              <a:r>
                <a:rPr lang="en-US" sz="1200" b="1" dirty="0" smtClean="0">
                  <a:latin typeface="Calibri"/>
                  <a:cs typeface="Calibri"/>
                </a:rPr>
                <a:t>not the technology!</a:t>
              </a:r>
              <a:endParaRPr lang="en-US" sz="1200" b="1" dirty="0">
                <a:latin typeface="Calibri"/>
                <a:cs typeface="Calibri"/>
              </a:endParaRPr>
            </a:p>
          </p:txBody>
        </p:sp>
      </p:grpSp>
    </p:spTree>
    <p:extLst>
      <p:ext uri="{BB962C8B-B14F-4D97-AF65-F5344CB8AC3E}">
        <p14:creationId xmlns:p14="http://schemas.microsoft.com/office/powerpoint/2010/main" val="1461032428"/>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7280</TotalTime>
  <Words>1002</Words>
  <Application>Microsoft Office PowerPoint</Application>
  <PresentationFormat>Widescreen</PresentationFormat>
  <Paragraphs>171</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Wisp</vt:lpstr>
      <vt:lpstr>One day Introductory Workshop on Big Data Methods (on HPC)</vt:lpstr>
      <vt:lpstr>Introduction to SDSC</vt:lpstr>
      <vt:lpstr>PowerPoint Presentation</vt:lpstr>
      <vt:lpstr>Science and Computing at SDSC</vt:lpstr>
      <vt:lpstr>Definition of Data Science is Evolving</vt:lpstr>
      <vt:lpstr>PowerPoint Presentation</vt:lpstr>
      <vt:lpstr>PowerPoint Presentation</vt:lpstr>
      <vt:lpstr>PowerPoint Presentation</vt:lpstr>
      <vt:lpstr>Workflows for Data Science (WorDS) Center at SDSC - Programmable, Reusable and Reproducible Scalability - </vt:lpstr>
      <vt:lpstr>PowerPoint Presentation</vt:lpstr>
      <vt:lpstr>AWESOME: A Workbench for Exploration of Social Media - A Polystore-Based Big Data Platform for Social Media Data - </vt:lpstr>
      <vt:lpstr>Big Data Benchmarking</vt:lpstr>
      <vt:lpstr>Convergence of Big Data and HPC – Research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SDSC</dc:title>
  <dc:creator>Amarnath Gupta</dc:creator>
  <cp:lastModifiedBy>Majumdar, Amitava</cp:lastModifiedBy>
  <cp:revision>75</cp:revision>
  <dcterms:created xsi:type="dcterms:W3CDTF">2015-11-24T16:01:40Z</dcterms:created>
  <dcterms:modified xsi:type="dcterms:W3CDTF">2016-02-28T04:41:59Z</dcterms:modified>
</cp:coreProperties>
</file>